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8" r:id="rId3"/>
    <p:sldId id="257" r:id="rId4"/>
    <p:sldId id="304" r:id="rId5"/>
    <p:sldId id="289" r:id="rId6"/>
    <p:sldId id="305" r:id="rId7"/>
    <p:sldId id="258" r:id="rId8"/>
    <p:sldId id="261" r:id="rId9"/>
    <p:sldId id="259" r:id="rId10"/>
    <p:sldId id="312" r:id="rId11"/>
    <p:sldId id="260" r:id="rId12"/>
    <p:sldId id="313" r:id="rId13"/>
    <p:sldId id="314" r:id="rId14"/>
    <p:sldId id="262" r:id="rId15"/>
    <p:sldId id="263" r:id="rId16"/>
    <p:sldId id="315" r:id="rId17"/>
    <p:sldId id="264" r:id="rId18"/>
    <p:sldId id="300" r:id="rId19"/>
    <p:sldId id="265" r:id="rId20"/>
    <p:sldId id="266" r:id="rId21"/>
    <p:sldId id="301" r:id="rId22"/>
    <p:sldId id="307" r:id="rId23"/>
    <p:sldId id="318" r:id="rId24"/>
    <p:sldId id="308" r:id="rId25"/>
    <p:sldId id="302" r:id="rId26"/>
    <p:sldId id="316" r:id="rId27"/>
    <p:sldId id="317" r:id="rId28"/>
    <p:sldId id="267" r:id="rId29"/>
    <p:sldId id="319" r:id="rId30"/>
    <p:sldId id="320" r:id="rId31"/>
    <p:sldId id="321" r:id="rId32"/>
    <p:sldId id="268" r:id="rId33"/>
    <p:sldId id="269" r:id="rId34"/>
    <p:sldId id="309" r:id="rId35"/>
    <p:sldId id="310" r:id="rId36"/>
    <p:sldId id="270" r:id="rId37"/>
    <p:sldId id="271" r:id="rId38"/>
    <p:sldId id="322" r:id="rId39"/>
    <p:sldId id="272" r:id="rId40"/>
    <p:sldId id="325" r:id="rId41"/>
    <p:sldId id="323" r:id="rId42"/>
    <p:sldId id="273" r:id="rId43"/>
    <p:sldId id="311" r:id="rId44"/>
    <p:sldId id="32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E66C-81E0-4FA5-8443-31EF322D8712}"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7E32B-E8AE-4518-A220-ACD7AA3FB138}" type="slidenum">
              <a:rPr lang="en-US" smtClean="0"/>
              <a:t>‹#›</a:t>
            </a:fld>
            <a:endParaRPr lang="en-US"/>
          </a:p>
        </p:txBody>
      </p:sp>
    </p:spTree>
    <p:extLst>
      <p:ext uri="{BB962C8B-B14F-4D97-AF65-F5344CB8AC3E}">
        <p14:creationId xmlns:p14="http://schemas.microsoft.com/office/powerpoint/2010/main" val="335763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p-photonics.com/optical_spectrum.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p-photonics.com/group_velocity_dispersion.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Plane wave : the name refers to the geometry of the</a:t>
            </a:r>
            <a:r>
              <a:rPr lang="en-US" baseline="0" dirty="0"/>
              <a:t> wave surface.</a:t>
            </a:r>
          </a:p>
          <a:p>
            <a:r>
              <a:rPr lang="en-US" baseline="0" dirty="0"/>
              <a:t>Apart from the plane, cylindrical and spherical waves are two most common waves  easily found.</a:t>
            </a:r>
          </a:p>
          <a:p>
            <a:r>
              <a:rPr lang="en-US" sz="1200" b="0" i="0" kern="1200" dirty="0">
                <a:solidFill>
                  <a:schemeClr val="tx1"/>
                </a:solidFill>
                <a:effectLst/>
                <a:latin typeface="+mn-lt"/>
                <a:ea typeface="+mn-ea"/>
                <a:cs typeface="+mn-cs"/>
              </a:rPr>
              <a:t>The form of any </a:t>
            </a:r>
            <a:r>
              <a:rPr lang="en-US" sz="1200" b="1" i="0" kern="1200" dirty="0">
                <a:solidFill>
                  <a:schemeClr val="tx1"/>
                </a:solidFill>
                <a:effectLst/>
                <a:latin typeface="+mn-lt"/>
                <a:ea typeface="+mn-ea"/>
                <a:cs typeface="+mn-cs"/>
              </a:rPr>
              <a:t>wave</a:t>
            </a:r>
            <a:r>
              <a:rPr lang="en-US" sz="1200" b="0" i="0" kern="1200" dirty="0">
                <a:solidFill>
                  <a:schemeClr val="tx1"/>
                </a:solidFill>
                <a:effectLst/>
                <a:latin typeface="+mn-lt"/>
                <a:ea typeface="+mn-ea"/>
                <a:cs typeface="+mn-cs"/>
              </a:rPr>
              <a:t> (matter or electromagnetic) is determined by its </a:t>
            </a:r>
            <a:r>
              <a:rPr lang="en-US" sz="1200" b="1" i="0" kern="1200" dirty="0">
                <a:solidFill>
                  <a:schemeClr val="tx1"/>
                </a:solidFill>
                <a:effectLst/>
                <a:latin typeface="+mn-lt"/>
                <a:ea typeface="+mn-ea"/>
                <a:cs typeface="+mn-cs"/>
              </a:rPr>
              <a:t>source</a:t>
            </a:r>
            <a:r>
              <a:rPr lang="en-US" sz="1200" b="0" i="0" kern="1200" dirty="0">
                <a:solidFill>
                  <a:schemeClr val="tx1"/>
                </a:solidFill>
                <a:effectLst/>
                <a:latin typeface="+mn-lt"/>
                <a:ea typeface="+mn-ea"/>
                <a:cs typeface="+mn-cs"/>
              </a:rPr>
              <a:t> and described by the shape of its </a:t>
            </a:r>
            <a:r>
              <a:rPr lang="en-US" sz="1200" b="0" i="0" kern="1200" dirty="0" err="1">
                <a:solidFill>
                  <a:schemeClr val="tx1"/>
                </a:solidFill>
                <a:effectLst/>
                <a:latin typeface="+mn-lt"/>
                <a:ea typeface="+mn-ea"/>
                <a:cs typeface="+mn-cs"/>
              </a:rPr>
              <a:t>wavefront</a:t>
            </a:r>
            <a:r>
              <a:rPr lang="en-US" sz="1200" b="0" i="0" kern="1200" dirty="0">
                <a:solidFill>
                  <a:schemeClr val="tx1"/>
                </a:solidFill>
                <a:effectLst/>
                <a:latin typeface="+mn-lt"/>
                <a:ea typeface="+mn-ea"/>
                <a:cs typeface="+mn-cs"/>
              </a:rPr>
              <a:t>, i.e., the locus of points of constant phase. If a traveling </a:t>
            </a:r>
            <a:r>
              <a:rPr lang="en-US" sz="1200" b="1" i="0" kern="1200" dirty="0">
                <a:solidFill>
                  <a:schemeClr val="tx1"/>
                </a:solidFill>
                <a:effectLst/>
                <a:latin typeface="+mn-lt"/>
                <a:ea typeface="+mn-ea"/>
                <a:cs typeface="+mn-cs"/>
              </a:rPr>
              <a:t>wave</a:t>
            </a:r>
            <a:r>
              <a:rPr lang="en-US" sz="1200" b="0" i="0" kern="1200" dirty="0">
                <a:solidFill>
                  <a:schemeClr val="tx1"/>
                </a:solidFill>
                <a:effectLst/>
                <a:latin typeface="+mn-lt"/>
                <a:ea typeface="+mn-ea"/>
                <a:cs typeface="+mn-cs"/>
              </a:rPr>
              <a:t> is emitted by a planar </a:t>
            </a:r>
            <a:r>
              <a:rPr lang="en-US" sz="1200" b="1" i="0" kern="1200" dirty="0">
                <a:solidFill>
                  <a:schemeClr val="tx1"/>
                </a:solidFill>
                <a:effectLst/>
                <a:latin typeface="+mn-lt"/>
                <a:ea typeface="+mn-ea"/>
                <a:cs typeface="+mn-cs"/>
              </a:rPr>
              <a:t>source</a:t>
            </a:r>
            <a:r>
              <a:rPr lang="en-US" sz="1200" b="0" i="0" kern="1200" dirty="0">
                <a:solidFill>
                  <a:schemeClr val="tx1"/>
                </a:solidFill>
                <a:effectLst/>
                <a:latin typeface="+mn-lt"/>
                <a:ea typeface="+mn-ea"/>
                <a:cs typeface="+mn-cs"/>
              </a:rPr>
              <a:t>, then the points of constant phase form a plane surface parallel to the face of the </a:t>
            </a:r>
            <a:r>
              <a:rPr lang="en-US" sz="1200" b="1" i="0" kern="1200" dirty="0">
                <a:solidFill>
                  <a:schemeClr val="tx1"/>
                </a:solidFill>
                <a:effectLst/>
                <a:latin typeface="+mn-lt"/>
                <a:ea typeface="+mn-ea"/>
                <a:cs typeface="+mn-cs"/>
              </a:rPr>
              <a:t>source</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Plane waves are waves with plane </a:t>
            </a:r>
            <a:r>
              <a:rPr lang="en-US" sz="1200" b="0" i="0" kern="1200" dirty="0" err="1">
                <a:solidFill>
                  <a:schemeClr val="tx1"/>
                </a:solidFill>
                <a:effectLst/>
                <a:latin typeface="+mn-lt"/>
                <a:ea typeface="+mn-ea"/>
                <a:cs typeface="+mn-cs"/>
              </a:rPr>
              <a:t>wavefronts</a:t>
            </a:r>
            <a:r>
              <a:rPr lang="en-US" sz="1200" b="0" i="0" kern="120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a:t>
            </a:fld>
            <a:endParaRPr lang="en-US"/>
          </a:p>
        </p:txBody>
      </p:sp>
    </p:spTree>
    <p:extLst>
      <p:ext uri="{BB962C8B-B14F-4D97-AF65-F5344CB8AC3E}">
        <p14:creationId xmlns:p14="http://schemas.microsoft.com/office/powerpoint/2010/main" val="197054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Bc1</a:t>
            </a:r>
            <a:r>
              <a:rPr lang="en-US" baseline="0" dirty="0"/>
              <a:t> : continuity of the displacement </a:t>
            </a:r>
          </a:p>
          <a:p>
            <a:r>
              <a:rPr lang="en-US" baseline="0" dirty="0"/>
              <a:t>Bc2 : continuity of the transverse force </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19</a:t>
            </a:fld>
            <a:endParaRPr lang="en-US"/>
          </a:p>
        </p:txBody>
      </p:sp>
    </p:spTree>
    <p:extLst>
      <p:ext uri="{BB962C8B-B14F-4D97-AF65-F5344CB8AC3E}">
        <p14:creationId xmlns:p14="http://schemas.microsoft.com/office/powerpoint/2010/main" val="384506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1200" dirty="0">
                <a:latin typeface="Times New Roman" panose="02020603050405020304" pitchFamily="18" charset="0"/>
                <a:cs typeface="Times New Roman" panose="02020603050405020304" pitchFamily="18" charset="0"/>
                <a:sym typeface="Symbol" panose="05050102010706020507" pitchFamily="18" charset="2"/>
              </a:rPr>
              <a:t> = ?  This is a fixed end to</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the string because no transmitted wave exists. This gives B1/A1 = -1, so that the incident waves is completely reflected with a phase change of pi (phase reversal). And A2/A1 is zero meaning no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1200" dirty="0">
                <a:latin typeface="Times New Roman" panose="02020603050405020304" pitchFamily="18" charset="0"/>
                <a:cs typeface="Times New Roman" panose="02020603050405020304" pitchFamily="18" charset="0"/>
                <a:sym typeface="Symbol" panose="05050102010706020507" pitchFamily="18" charset="2"/>
              </a:rPr>
              <a:t> = 0?  This</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is a free end of the string, then B1/A1 = 1 and A2/A1 = 2. This explains the flick at the end of a whip or free ended string when a wave reaches it. The amplitude obtained in this case is observed at the boundary ,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eg</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A2 = 2A1. Amplitude observed at other positions is still A1.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sym typeface="Symbol" panose="05050102010706020507" pitchFamily="18" charset="2"/>
              </a:rPr>
              <a:t>Because the string at the far end is loosely fixed. Of course no actual transmission of wave, the double amplitude  is from the combination the incident amplitude and the reflected amplitude.</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20</a:t>
            </a:fld>
            <a:endParaRPr lang="en-US"/>
          </a:p>
        </p:txBody>
      </p:sp>
    </p:spTree>
    <p:extLst>
      <p:ext uri="{BB962C8B-B14F-4D97-AF65-F5344CB8AC3E}">
        <p14:creationId xmlns:p14="http://schemas.microsoft.com/office/powerpoint/2010/main" val="284590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1200" dirty="0">
                <a:latin typeface="Times New Roman" panose="02020603050405020304" pitchFamily="18" charset="0"/>
                <a:cs typeface="Times New Roman" panose="02020603050405020304" pitchFamily="18" charset="0"/>
                <a:sym typeface="Symbol" panose="05050102010706020507" pitchFamily="18" charset="2"/>
              </a:rPr>
              <a:t> = ?  This is a fixed end to</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the string because no transmitted wave exists. This gives B1/A1 = -1, so that the incident waves is completely reflected with a phase change of pi (phase reversal). And A2/A1 is zero meaning no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What does it mean if Z</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1200" dirty="0">
                <a:latin typeface="Times New Roman" panose="02020603050405020304" pitchFamily="18" charset="0"/>
                <a:cs typeface="Times New Roman" panose="02020603050405020304" pitchFamily="18" charset="0"/>
                <a:sym typeface="Symbol" panose="05050102010706020507" pitchFamily="18" charset="2"/>
              </a:rPr>
              <a:t> = 0?  This</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is a free end of the string, then B1/A1 = 1 and A2/A1 = 2. This explains the flick at the end of a whip or free ended string when a wave reaches it. The amplitude obtained in this case is observed at the boundary ,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eg.</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A2 = 2A1. Amplitude observed at other positions is still A1.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Times New Roman" panose="02020603050405020304" pitchFamily="18" charset="0"/>
                <a:cs typeface="Times New Roman" panose="02020603050405020304" pitchFamily="18" charset="0"/>
                <a:sym typeface="Symbol" panose="05050102010706020507" pitchFamily="18" charset="2"/>
              </a:rPr>
              <a:t>Because the string at the far end is loosely fixed. Of course no actual transmission of wave, the double amplitude  is from the combination the incident amplitude and the reflected amplitude.</a:t>
            </a:r>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187E32B-E8AE-4518-A220-ACD7AA3FB138}" type="slidenum">
              <a:rPr lang="en-US" smtClean="0"/>
              <a:t>21</a:t>
            </a:fld>
            <a:endParaRPr lang="en-US"/>
          </a:p>
        </p:txBody>
      </p:sp>
    </p:spTree>
    <p:extLst>
      <p:ext uri="{BB962C8B-B14F-4D97-AF65-F5344CB8AC3E}">
        <p14:creationId xmlns:p14="http://schemas.microsoft.com/office/powerpoint/2010/main" val="269081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find the phase reversal part of the reflected wave </a:t>
            </a:r>
          </a:p>
          <a:p>
            <a:pPr marL="228600" indent="-228600">
              <a:buAutoNum type="arabicPeriod"/>
            </a:pPr>
            <a:r>
              <a:rPr lang="en-US" dirty="0"/>
              <a:t>Find the mirror image of the transmitted part around x axis</a:t>
            </a:r>
          </a:p>
          <a:p>
            <a:pPr marL="228600" indent="-228600">
              <a:buAutoNum type="arabicPeriod"/>
            </a:pPr>
            <a:r>
              <a:rPr lang="en-US" dirty="0"/>
              <a:t>Find the mirror image of the transmitted part in 1 around y axis</a:t>
            </a:r>
          </a:p>
          <a:p>
            <a:pPr marL="228600" indent="-228600">
              <a:buAutoNum type="arabicPeriod"/>
            </a:pPr>
            <a:r>
              <a:rPr lang="en-US" dirty="0"/>
              <a:t>You will end up with the phase reversal part of the reflected wave</a:t>
            </a:r>
          </a:p>
        </p:txBody>
      </p:sp>
      <p:sp>
        <p:nvSpPr>
          <p:cNvPr id="4" name="Slide Number Placeholder 3"/>
          <p:cNvSpPr>
            <a:spLocks noGrp="1"/>
          </p:cNvSpPr>
          <p:nvPr>
            <p:ph type="sldNum" sz="quarter" idx="5"/>
          </p:nvPr>
        </p:nvSpPr>
        <p:spPr/>
        <p:txBody>
          <a:bodyPr/>
          <a:lstStyle/>
          <a:p>
            <a:fld id="{E187E32B-E8AE-4518-A220-ACD7AA3FB138}" type="slidenum">
              <a:rPr lang="en-US" smtClean="0"/>
              <a:t>23</a:t>
            </a:fld>
            <a:endParaRPr lang="en-US"/>
          </a:p>
        </p:txBody>
      </p:sp>
    </p:spTree>
    <p:extLst>
      <p:ext uri="{BB962C8B-B14F-4D97-AF65-F5344CB8AC3E}">
        <p14:creationId xmlns:p14="http://schemas.microsoft.com/office/powerpoint/2010/main" val="259582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wrong with 2</a:t>
            </a:r>
            <a:r>
              <a:rPr lang="en-US" baseline="30000" dirty="0"/>
              <a:t>nd</a:t>
            </a:r>
            <a:r>
              <a:rPr lang="en-US" dirty="0"/>
              <a:t> animation : the amplitude</a:t>
            </a:r>
            <a:r>
              <a:rPr lang="en-US" baseline="0" dirty="0"/>
              <a:t> of the transmitted wave is greater than the amplitude of the incident wave! How comes?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25</a:t>
            </a:fld>
            <a:endParaRPr lang="en-US"/>
          </a:p>
        </p:txBody>
      </p:sp>
    </p:spTree>
    <p:extLst>
      <p:ext uri="{BB962C8B-B14F-4D97-AF65-F5344CB8AC3E}">
        <p14:creationId xmlns:p14="http://schemas.microsoft.com/office/powerpoint/2010/main" val="267461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width of the reflected wave :because the speed of reflected wave and the incident wave are equal.</a:t>
            </a:r>
          </a:p>
          <a:p>
            <a:r>
              <a:rPr lang="en-US" dirty="0"/>
              <a:t>The width of the transmitted wave : given that </a:t>
            </a:r>
            <a:r>
              <a:rPr lang="en-US" dirty="0">
                <a:sym typeface="Symbol" panose="05050102010706020507" pitchFamily="18" charset="2"/>
              </a:rPr>
              <a:t>t = w/c</a:t>
            </a:r>
            <a:r>
              <a:rPr lang="en-US" baseline="-25000" dirty="0">
                <a:sym typeface="Symbol" panose="05050102010706020507" pitchFamily="18" charset="2"/>
              </a:rPr>
              <a:t>1</a:t>
            </a:r>
            <a:r>
              <a:rPr lang="en-US" dirty="0">
                <a:sym typeface="Symbol" panose="05050102010706020507" pitchFamily="18" charset="2"/>
              </a:rPr>
              <a:t>  is a time taken for the incident to pass the boundary where w is the width of the incident wave.</a:t>
            </a:r>
          </a:p>
          <a:p>
            <a:r>
              <a:rPr lang="en-US" dirty="0">
                <a:sym typeface="Symbol" panose="05050102010706020507" pitchFamily="18" charset="2"/>
              </a:rPr>
              <a:t>The distance that the transmitted wave has to cover is given by w’ =  tc</a:t>
            </a:r>
            <a:r>
              <a:rPr lang="en-US" baseline="-25000" dirty="0">
                <a:sym typeface="Symbol" panose="05050102010706020507" pitchFamily="18" charset="2"/>
              </a:rPr>
              <a:t>2</a:t>
            </a:r>
            <a:r>
              <a:rPr lang="en-US" dirty="0">
                <a:sym typeface="Symbol" panose="05050102010706020507" pitchFamily="18" charset="2"/>
              </a:rPr>
              <a:t>. By substituting  t, the width of the transmitted wave is w’= w(c</a:t>
            </a:r>
            <a:r>
              <a:rPr lang="en-US" baseline="-25000" dirty="0">
                <a:sym typeface="Symbol" panose="05050102010706020507" pitchFamily="18" charset="2"/>
              </a:rPr>
              <a:t>2</a:t>
            </a:r>
            <a:r>
              <a:rPr lang="en-US" dirty="0">
                <a:sym typeface="Symbol" panose="05050102010706020507" pitchFamily="18" charset="2"/>
              </a:rPr>
              <a:t>/c</a:t>
            </a:r>
            <a:r>
              <a:rPr lang="en-US" baseline="-25000" dirty="0">
                <a:sym typeface="Symbol" panose="05050102010706020507" pitchFamily="18" charset="2"/>
              </a:rPr>
              <a:t>1</a:t>
            </a:r>
            <a:r>
              <a:rPr lang="en-US" dirty="0">
                <a:sym typeface="Symbol" panose="05050102010706020507" pitchFamily="18" charset="2"/>
              </a:rPr>
              <a:t>).</a:t>
            </a:r>
            <a:endParaRPr lang="en-US" dirty="0"/>
          </a:p>
        </p:txBody>
      </p:sp>
      <p:sp>
        <p:nvSpPr>
          <p:cNvPr id="4" name="Slide Number Placeholder 3"/>
          <p:cNvSpPr>
            <a:spLocks noGrp="1"/>
          </p:cNvSpPr>
          <p:nvPr>
            <p:ph type="sldNum" sz="quarter" idx="5"/>
          </p:nvPr>
        </p:nvSpPr>
        <p:spPr/>
        <p:txBody>
          <a:bodyPr/>
          <a:lstStyle/>
          <a:p>
            <a:fld id="{E187E32B-E8AE-4518-A220-ACD7AA3FB138}" type="slidenum">
              <a:rPr lang="en-US" smtClean="0"/>
              <a:t>27</a:t>
            </a:fld>
            <a:endParaRPr lang="en-US"/>
          </a:p>
        </p:txBody>
      </p:sp>
    </p:spTree>
    <p:extLst>
      <p:ext uri="{BB962C8B-B14F-4D97-AF65-F5344CB8AC3E}">
        <p14:creationId xmlns:p14="http://schemas.microsoft.com/office/powerpoint/2010/main" val="4261140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28</a:t>
            </a:fld>
            <a:endParaRPr lang="en-US"/>
          </a:p>
        </p:txBody>
      </p:sp>
    </p:spTree>
    <p:extLst>
      <p:ext uri="{BB962C8B-B14F-4D97-AF65-F5344CB8AC3E}">
        <p14:creationId xmlns:p14="http://schemas.microsoft.com/office/powerpoint/2010/main" val="53742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transformation uses the reflection and transmission coefficient</a:t>
            </a:r>
            <a:r>
              <a:rPr lang="en-US" baseline="0" dirty="0"/>
              <a:t>s in the calculation.</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32</a:t>
            </a:fld>
            <a:endParaRPr lang="en-US"/>
          </a:p>
        </p:txBody>
      </p:sp>
    </p:spTree>
    <p:extLst>
      <p:ext uri="{BB962C8B-B14F-4D97-AF65-F5344CB8AC3E}">
        <p14:creationId xmlns:p14="http://schemas.microsoft.com/office/powerpoint/2010/main" val="2913231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to be considered</a:t>
            </a:r>
            <a:r>
              <a:rPr lang="en-US" baseline="0" dirty="0"/>
              <a:t> the unit length.</a:t>
            </a:r>
          </a:p>
          <a:p>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42</a:t>
            </a:fld>
            <a:endParaRPr lang="en-US"/>
          </a:p>
        </p:txBody>
      </p:sp>
    </p:spTree>
    <p:extLst>
      <p:ext uri="{BB962C8B-B14F-4D97-AF65-F5344CB8AC3E}">
        <p14:creationId xmlns:p14="http://schemas.microsoft.com/office/powerpoint/2010/main" val="242381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87E32B-E8AE-4518-A220-ACD7AA3FB138}" type="slidenum">
              <a:rPr lang="en-US" smtClean="0"/>
              <a:t>3</a:t>
            </a:fld>
            <a:endParaRPr lang="en-US"/>
          </a:p>
        </p:txBody>
      </p:sp>
    </p:spTree>
    <p:extLst>
      <p:ext uri="{BB962C8B-B14F-4D97-AF65-F5344CB8AC3E}">
        <p14:creationId xmlns:p14="http://schemas.microsoft.com/office/powerpoint/2010/main" val="384965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shown example, there is a reduced group velocity, but no temporal pulse broadening, since the group velocity is constant over the whole </a:t>
            </a:r>
            <a:r>
              <a:rPr lang="en-US" sz="1200" b="1" i="0" u="none" strike="noStrike" kern="1200" dirty="0">
                <a:solidFill>
                  <a:schemeClr val="tx1"/>
                </a:solidFill>
                <a:effectLst/>
                <a:latin typeface="+mn-lt"/>
                <a:ea typeface="+mn-ea"/>
                <a:cs typeface="+mn-cs"/>
                <a:hlinkClick r:id="rId3" tooltip="optical spectrum: "/>
              </a:rPr>
              <a:t>pulse spectrum</a:t>
            </a:r>
            <a:r>
              <a:rPr lang="en-US" sz="1200" b="0" i="0" kern="1200" dirty="0">
                <a:solidFill>
                  <a:schemeClr val="tx1"/>
                </a:solidFill>
                <a:effectLst/>
                <a:latin typeface="+mn-lt"/>
                <a:ea typeface="+mn-ea"/>
                <a:cs typeface="+mn-cs"/>
              </a:rPr>
              <a:t>, i.e., there is no </a:t>
            </a:r>
            <a:r>
              <a:rPr lang="en-US" sz="1200" b="1" i="0" u="none" strike="noStrike" kern="1200" dirty="0">
                <a:solidFill>
                  <a:schemeClr val="tx1"/>
                </a:solidFill>
                <a:effectLst/>
                <a:latin typeface="+mn-lt"/>
                <a:ea typeface="+mn-ea"/>
                <a:cs typeface="+mn-cs"/>
                <a:hlinkClick r:id="rId4" tooltip="group velocity dispersion: "/>
              </a:rPr>
              <a:t>group velocity dispersion</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4</a:t>
            </a:fld>
            <a:endParaRPr lang="en-US"/>
          </a:p>
        </p:txBody>
      </p:sp>
    </p:spTree>
    <p:extLst>
      <p:ext uri="{BB962C8B-B14F-4D97-AF65-F5344CB8AC3E}">
        <p14:creationId xmlns:p14="http://schemas.microsoft.com/office/powerpoint/2010/main" val="26274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Dx</a:t>
            </a:r>
            <a:r>
              <a:rPr lang="en-US" dirty="0"/>
              <a:t> = </a:t>
            </a:r>
            <a:r>
              <a:rPr lang="en-US" dirty="0" err="1"/>
              <a:t>dxcos</a:t>
            </a:r>
            <a:r>
              <a:rPr lang="en-US" dirty="0">
                <a:sym typeface="Symbol" panose="05050102010706020507" pitchFamily="18" charset="2"/>
              </a:rPr>
              <a:t> and</a:t>
            </a:r>
            <a:r>
              <a:rPr lang="en-US" baseline="0" dirty="0">
                <a:sym typeface="Symbol" panose="05050102010706020507" pitchFamily="18" charset="2"/>
              </a:rPr>
              <a:t> because 0, dx ds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9</a:t>
            </a:fld>
            <a:endParaRPr lang="en-US"/>
          </a:p>
        </p:txBody>
      </p:sp>
    </p:spTree>
    <p:extLst>
      <p:ext uri="{BB962C8B-B14F-4D97-AF65-F5344CB8AC3E}">
        <p14:creationId xmlns:p14="http://schemas.microsoft.com/office/powerpoint/2010/main" val="241868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Dx</a:t>
            </a:r>
            <a:r>
              <a:rPr lang="en-US" dirty="0"/>
              <a:t> = </a:t>
            </a:r>
            <a:r>
              <a:rPr lang="en-US" dirty="0" err="1"/>
              <a:t>dxcos</a:t>
            </a:r>
            <a:r>
              <a:rPr lang="en-US" dirty="0">
                <a:sym typeface="Symbol" panose="05050102010706020507" pitchFamily="18" charset="2"/>
              </a:rPr>
              <a:t> and</a:t>
            </a:r>
            <a:r>
              <a:rPr lang="en-US" baseline="0" dirty="0">
                <a:sym typeface="Symbol" panose="05050102010706020507" pitchFamily="18" charset="2"/>
              </a:rPr>
              <a:t> because 0, dx ds</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10</a:t>
            </a:fld>
            <a:endParaRPr lang="en-US"/>
          </a:p>
        </p:txBody>
      </p:sp>
    </p:spTree>
    <p:extLst>
      <p:ext uri="{BB962C8B-B14F-4D97-AF65-F5344CB8AC3E}">
        <p14:creationId xmlns:p14="http://schemas.microsoft.com/office/powerpoint/2010/main" val="124418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harmonic force, the ratio of force to velocity tells you how hard it is to move the object – this depends both on how much inertia the object has and on how strong the restoring force is</a:t>
            </a:r>
          </a:p>
        </p:txBody>
      </p:sp>
      <p:sp>
        <p:nvSpPr>
          <p:cNvPr id="4" name="Slide Number Placeholder 3"/>
          <p:cNvSpPr>
            <a:spLocks noGrp="1"/>
          </p:cNvSpPr>
          <p:nvPr>
            <p:ph type="sldNum" sz="quarter" idx="10"/>
          </p:nvPr>
        </p:nvSpPr>
        <p:spPr/>
        <p:txBody>
          <a:bodyPr/>
          <a:lstStyle/>
          <a:p>
            <a:fld id="{E187E32B-E8AE-4518-A220-ACD7AA3FB138}" type="slidenum">
              <a:rPr lang="en-US" smtClean="0"/>
              <a:t>14</a:t>
            </a:fld>
            <a:endParaRPr lang="en-US"/>
          </a:p>
        </p:txBody>
      </p:sp>
    </p:spTree>
    <p:extLst>
      <p:ext uri="{BB962C8B-B14F-4D97-AF65-F5344CB8AC3E}">
        <p14:creationId xmlns:p14="http://schemas.microsoft.com/office/powerpoint/2010/main" val="26038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velocity c is determined by the inertia</a:t>
            </a:r>
            <a:r>
              <a:rPr lang="en-US" baseline="0" dirty="0"/>
              <a:t> and the elasticity, the impedance is also governed by these properties.</a:t>
            </a:r>
          </a:p>
          <a:p>
            <a:r>
              <a:rPr lang="en-US" baseline="0" dirty="0"/>
              <a:t>The concept in this slide is the particle velocity is considered to be constant therefore the summation of force in the transverse direction is zero.</a:t>
            </a:r>
          </a:p>
          <a:p>
            <a:r>
              <a:rPr lang="en-US" baseline="0" dirty="0"/>
              <a:t>This constant velocity is thought to be the minimum </a:t>
            </a:r>
            <a:r>
              <a:rPr lang="en-US" baseline="0" dirty="0" err="1"/>
              <a:t>velcoty</a:t>
            </a:r>
            <a:r>
              <a:rPr lang="en-US" baseline="0" dirty="0"/>
              <a:t> for the particle in the medium. If the unbalanced force is considered the particle will move with</a:t>
            </a:r>
          </a:p>
          <a:p>
            <a:r>
              <a:rPr lang="en-US" baseline="0" dirty="0"/>
              <a:t>an acceleration and the velocity is getting increasing.</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15</a:t>
            </a:fld>
            <a:endParaRPr lang="en-US"/>
          </a:p>
        </p:txBody>
      </p:sp>
    </p:spTree>
    <p:extLst>
      <p:ext uri="{BB962C8B-B14F-4D97-AF65-F5344CB8AC3E}">
        <p14:creationId xmlns:p14="http://schemas.microsoft.com/office/powerpoint/2010/main" val="10135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velocity c is determined by the inertia</a:t>
            </a:r>
            <a:r>
              <a:rPr lang="en-US" baseline="0" dirty="0"/>
              <a:t> and the elasticity, the impedance is also governed by these properties.</a:t>
            </a:r>
          </a:p>
          <a:p>
            <a:r>
              <a:rPr lang="en-US" baseline="0" dirty="0"/>
              <a:t>The concept in this slide is the particle velocity is considered to be constant therefore the summation of force in the transverse direction is zero.</a:t>
            </a:r>
          </a:p>
          <a:p>
            <a:r>
              <a:rPr lang="en-US" baseline="0" dirty="0"/>
              <a:t>This constant velocity is thought to be the minimum </a:t>
            </a:r>
            <a:r>
              <a:rPr lang="en-US" baseline="0" dirty="0" err="1"/>
              <a:t>velcoty</a:t>
            </a:r>
            <a:r>
              <a:rPr lang="en-US" baseline="0" dirty="0"/>
              <a:t> for the particle in the medium. If the unbalanced force is considered the particle will move with</a:t>
            </a:r>
          </a:p>
          <a:p>
            <a:r>
              <a:rPr lang="en-US" baseline="0" dirty="0"/>
              <a:t>an acceleration and the velocity is getting increasing.</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16</a:t>
            </a:fld>
            <a:endParaRPr lang="en-US"/>
          </a:p>
        </p:txBody>
      </p:sp>
    </p:spTree>
    <p:extLst>
      <p:ext uri="{BB962C8B-B14F-4D97-AF65-F5344CB8AC3E}">
        <p14:creationId xmlns:p14="http://schemas.microsoft.com/office/powerpoint/2010/main" val="150699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Yi = A1exp(wt-k1x)</a:t>
            </a:r>
          </a:p>
          <a:p>
            <a:r>
              <a:rPr lang="en-US" dirty="0" err="1"/>
              <a:t>Yr</a:t>
            </a:r>
            <a:r>
              <a:rPr lang="en-US" baseline="0" dirty="0"/>
              <a:t> = B1exp(</a:t>
            </a:r>
            <a:r>
              <a:rPr lang="en-US" baseline="0" dirty="0" err="1"/>
              <a:t>wt</a:t>
            </a:r>
            <a:r>
              <a:rPr lang="en-US" baseline="0" dirty="0"/>
              <a:t> + k1x)</a:t>
            </a:r>
          </a:p>
          <a:p>
            <a:r>
              <a:rPr lang="en-US" baseline="0" dirty="0" err="1"/>
              <a:t>Yt</a:t>
            </a:r>
            <a:r>
              <a:rPr lang="en-US" baseline="0" dirty="0"/>
              <a:t> = A2exp(</a:t>
            </a:r>
            <a:r>
              <a:rPr lang="en-US" baseline="0" dirty="0" err="1"/>
              <a:t>wt</a:t>
            </a:r>
            <a:r>
              <a:rPr lang="en-US" baseline="0" dirty="0"/>
              <a:t> – k2x)</a:t>
            </a:r>
            <a:endParaRPr lang="en-US" dirty="0"/>
          </a:p>
        </p:txBody>
      </p:sp>
      <p:sp>
        <p:nvSpPr>
          <p:cNvPr id="4" name="Slide Number Placeholder 3"/>
          <p:cNvSpPr>
            <a:spLocks noGrp="1"/>
          </p:cNvSpPr>
          <p:nvPr>
            <p:ph type="sldNum" sz="quarter" idx="10"/>
          </p:nvPr>
        </p:nvSpPr>
        <p:spPr/>
        <p:txBody>
          <a:bodyPr/>
          <a:lstStyle/>
          <a:p>
            <a:fld id="{E187E32B-E8AE-4518-A220-ACD7AA3FB138}" type="slidenum">
              <a:rPr lang="en-US" smtClean="0"/>
              <a:t>18</a:t>
            </a:fld>
            <a:endParaRPr lang="en-US"/>
          </a:p>
        </p:txBody>
      </p:sp>
    </p:spTree>
    <p:extLst>
      <p:ext uri="{BB962C8B-B14F-4D97-AF65-F5344CB8AC3E}">
        <p14:creationId xmlns:p14="http://schemas.microsoft.com/office/powerpoint/2010/main" val="136553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C154E-7E52-4217-8B31-2171A3322100}"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17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110D3-EB96-4E9A-AE78-84AC2AE90937}"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45351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F36BD-0572-4D21-9728-18C7D3BBD096}"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340358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84EAE-EF78-4591-8909-7F186BACEADC}"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53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33673A-A6C4-4FAC-B56B-808CD82C589E}"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CFEB1-74F7-45A5-A566-20026EB2CC3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94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F4686-D187-4604-B19F-38EBAEE7FC04}"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27813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21401E-346A-4B86-BAC8-153108159A33}" type="datetime1">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8749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E3998-185A-4B64-99C4-CD01F9087F0E}" type="datetime1">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73926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2BB7AA-EF9D-4D7A-8B5B-23FAA48B7E5B}" type="datetime1">
              <a:rPr lang="en-US" smtClean="0"/>
              <a:t>9/14/2020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578202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2FF918E-6382-48EE-9355-69F3B835A670}" type="datetime1">
              <a:rPr lang="en-US" smtClean="0"/>
              <a:t>9/14/2020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1CFEB1-74F7-45A5-A566-20026EB2CC31}" type="slidenum">
              <a:rPr lang="en-US" smtClean="0"/>
              <a:t>‹#›</a:t>
            </a:fld>
            <a:endParaRPr lang="en-US"/>
          </a:p>
        </p:txBody>
      </p:sp>
    </p:spTree>
    <p:extLst>
      <p:ext uri="{BB962C8B-B14F-4D97-AF65-F5344CB8AC3E}">
        <p14:creationId xmlns:p14="http://schemas.microsoft.com/office/powerpoint/2010/main" val="99523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B49DD-317B-4E50-9CED-F93B9C844276}"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CFEB1-74F7-45A5-A566-20026EB2CC31}" type="slidenum">
              <a:rPr lang="en-US" smtClean="0"/>
              <a:t>‹#›</a:t>
            </a:fld>
            <a:endParaRPr lang="en-US"/>
          </a:p>
        </p:txBody>
      </p:sp>
    </p:spTree>
    <p:extLst>
      <p:ext uri="{BB962C8B-B14F-4D97-AF65-F5344CB8AC3E}">
        <p14:creationId xmlns:p14="http://schemas.microsoft.com/office/powerpoint/2010/main" val="21369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82BDA4-2A53-46AD-A435-EFD3DAFF4D65}" type="datetime1">
              <a:rPr lang="en-US" smtClean="0"/>
              <a:t>9/14/2020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1CFEB1-74F7-45A5-A566-20026EB2CC3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0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8.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20.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file:///C:\Users\racha\Downloads\P2018_19_Q1_Phys116_L09_Standing_waves_on_a_string.pdf"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yumpu.com/en/document/read/16791508/chapter-7-wave-equations-and-impedance-transverse-waves-in-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umpu.com/en/document/read/16791508/chapter-7-wave-equations-and-impedance-transverse-waves-in-a-"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pn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4.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1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rp-photonics.com/group_velocity.html" TargetMode="Externa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0.emf"/><Relationship Id="rId5"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39.wmf"/></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image" Target="../media/image58.w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koppglass.com/blog/optical-properties-of-glass-how-light-and-glass-interac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882" y="758952"/>
            <a:ext cx="11384924" cy="3566160"/>
          </a:xfrm>
        </p:spPr>
        <p:txBody>
          <a:bodyPr/>
          <a:lstStyle/>
          <a:p>
            <a:r>
              <a:rPr lang="en-US" b="1" dirty="0">
                <a:latin typeface="Times New Roman" panose="02020603050405020304" pitchFamily="18" charset="0"/>
                <a:cs typeface="Times New Roman" panose="02020603050405020304" pitchFamily="18" charset="0"/>
              </a:rPr>
              <a:t>Transverse Wave Motion</a:t>
            </a:r>
          </a:p>
        </p:txBody>
      </p:sp>
      <p:sp>
        <p:nvSpPr>
          <p:cNvPr id="3" name="Subtitle 2"/>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14</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September 2020</a:t>
            </a:r>
          </a:p>
        </p:txBody>
      </p:sp>
      <p:sp>
        <p:nvSpPr>
          <p:cNvPr id="4" name="Slide Number Placeholder 3"/>
          <p:cNvSpPr>
            <a:spLocks noGrp="1"/>
          </p:cNvSpPr>
          <p:nvPr>
            <p:ph type="sldNum" sz="quarter" idx="12"/>
          </p:nvPr>
        </p:nvSpPr>
        <p:spPr/>
        <p:txBody>
          <a:bodyPr/>
          <a:lstStyle/>
          <a:p>
            <a:fld id="{061CFEB1-74F7-45A5-A566-20026EB2CC31}" type="slidenum">
              <a:rPr lang="en-US" smtClean="0"/>
              <a:t>1</a:t>
            </a:fld>
            <a:endParaRPr lang="en-US"/>
          </a:p>
        </p:txBody>
      </p:sp>
    </p:spTree>
    <p:extLst>
      <p:ext uri="{BB962C8B-B14F-4D97-AF65-F5344CB8AC3E}">
        <p14:creationId xmlns:p14="http://schemas.microsoft.com/office/powerpoint/2010/main" val="424841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726125" cy="1450757"/>
          </a:xfrm>
        </p:spPr>
        <p:txBody>
          <a:bodyPr/>
          <a:lstStyle/>
          <a:p>
            <a:r>
              <a:rPr lang="en-US" b="1" dirty="0">
                <a:latin typeface="Times New Roman" panose="02020603050405020304" pitchFamily="18" charset="0"/>
                <a:cs typeface="Times New Roman" panose="02020603050405020304" pitchFamily="18" charset="0"/>
              </a:rPr>
              <a:t>The wave equation of a wave on a string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definition of the partial derivative, we have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Finally, the wave equation of a string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98444790"/>
              </p:ext>
            </p:extLst>
          </p:nvPr>
        </p:nvGraphicFramePr>
        <p:xfrm>
          <a:off x="4032479" y="4391766"/>
          <a:ext cx="3095625" cy="942975"/>
        </p:xfrm>
        <a:graphic>
          <a:graphicData uri="http://schemas.openxmlformats.org/presentationml/2006/ole">
            <mc:AlternateContent xmlns:mc="http://schemas.openxmlformats.org/markup-compatibility/2006">
              <mc:Choice xmlns:v="urn:schemas-microsoft-com:vml" Requires="v">
                <p:oleObj spid="_x0000_s38980" name="Equation" r:id="rId4" imgW="1460160" imgH="444240" progId="Equation.DSMT4">
                  <p:embed/>
                </p:oleObj>
              </mc:Choice>
              <mc:Fallback>
                <p:oleObj name="Equation" r:id="rId4" imgW="1460160" imgH="444240" progId="Equation.DSMT4">
                  <p:embed/>
                  <p:pic>
                    <p:nvPicPr>
                      <p:cNvPr id="6" name="Object 5"/>
                      <p:cNvPicPr/>
                      <p:nvPr/>
                    </p:nvPicPr>
                    <p:blipFill>
                      <a:blip r:embed="rId5"/>
                      <a:stretch>
                        <a:fillRect/>
                      </a:stretch>
                    </p:blipFill>
                    <p:spPr>
                      <a:xfrm>
                        <a:off x="4032479" y="4391766"/>
                        <a:ext cx="3095625" cy="942975"/>
                      </a:xfrm>
                      <a:prstGeom prst="rect">
                        <a:avLst/>
                      </a:prstGeom>
                    </p:spPr>
                  </p:pic>
                </p:oleObj>
              </mc:Fallback>
            </mc:AlternateContent>
          </a:graphicData>
        </a:graphic>
      </p:graphicFrame>
      <p:sp>
        <p:nvSpPr>
          <p:cNvPr id="7" name="TextBox 6"/>
          <p:cNvSpPr txBox="1"/>
          <p:nvPr/>
        </p:nvSpPr>
        <p:spPr>
          <a:xfrm>
            <a:off x="7843084" y="4632421"/>
            <a:ext cx="382502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is the wave velocity of the  wave on the string.</a:t>
            </a:r>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5BA46DCD-D8B9-48E5-9818-F4CBA4510216}"/>
                  </a:ext>
                </a:extLst>
              </p:cNvPr>
              <p:cNvSpPr txBox="1"/>
              <p:nvPr/>
            </p:nvSpPr>
            <p:spPr>
              <a:xfrm>
                <a:off x="3218622" y="2331072"/>
                <a:ext cx="5329955" cy="152634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𝑇</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e>
                            <m: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e>
                            <m:sub>
                              <m:r>
                                <a:rPr lang="en-US" i="1">
                                  <a:solidFill>
                                    <a:srgbClr val="000000"/>
                                  </a:solidFill>
                                  <a:latin typeface="Cambria Math" panose="02040503050406030204" pitchFamily="18" charset="0"/>
                                </a:rPr>
                                <m:t>𝑥</m:t>
                              </m:r>
                            </m:sub>
                          </m:sSub>
                        </m:e>
                      </m:d>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𝑇𝑑𝑥</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b="0" i="1" smtClean="0">
                              <a:solidFill>
                                <a:srgbClr val="000000"/>
                              </a:solidFill>
                              <a:latin typeface="Cambria Math" panose="02040503050406030204" pitchFamily="18" charset="0"/>
                            </a:rPr>
                            <m:t>𝑥</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𝑑𝑥</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𝑦</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𝑡</m:t>
                          </m:r>
                        </m:den>
                      </m:f>
                    </m:oMath>
                  </m:oMathPara>
                </a14:m>
                <a:endParaRPr lang="en-US" dirty="0">
                  <a:solidFill>
                    <a:srgbClr val="000000"/>
                  </a:solidFill>
                </a:endParaRPr>
              </a:p>
              <a:p>
                <a:endParaRPr lang="en-US" dirty="0"/>
              </a:p>
              <a:p>
                <a:endParaRPr lang="en-US" dirty="0"/>
              </a:p>
            </p:txBody>
          </p:sp>
        </mc:Choice>
        <mc:Fallback xmlns="">
          <p:sp>
            <p:nvSpPr>
              <p:cNvPr id="8" name="Object 7">
                <a:extLst>
                  <a:ext uri="{FF2B5EF4-FFF2-40B4-BE49-F238E27FC236}">
                    <a16:creationId xmlns:a16="http://schemas.microsoft.com/office/drawing/2014/main" id="{5BA46DCD-D8B9-48E5-9818-F4CBA4510216}"/>
                  </a:ext>
                </a:extLst>
              </p:cNvPr>
              <p:cNvSpPr txBox="1">
                <a:spLocks noRot="1" noChangeAspect="1" noMove="1" noResize="1" noEditPoints="1" noAdjustHandles="1" noChangeArrowheads="1" noChangeShapeType="1" noTextEdit="1"/>
              </p:cNvSpPr>
              <p:nvPr/>
            </p:nvSpPr>
            <p:spPr>
              <a:xfrm>
                <a:off x="3218622" y="2331072"/>
                <a:ext cx="5329955" cy="152634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696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 of the wave equation : travelling wave</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solution of the wave equation is a function of the variables x and 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right and left travelling (or progressive) waves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 </a:t>
            </a:r>
          </a:p>
        </p:txBody>
      </p:sp>
      <p:sp>
        <p:nvSpPr>
          <p:cNvPr id="4" name="Slide Number Placeholder 3"/>
          <p:cNvSpPr>
            <a:spLocks noGrp="1"/>
          </p:cNvSpPr>
          <p:nvPr>
            <p:ph type="sldNum" sz="quarter" idx="12"/>
          </p:nvPr>
        </p:nvSpPr>
        <p:spPr/>
        <p:txBody>
          <a:bodyPr/>
          <a:lstStyle/>
          <a:p>
            <a:fld id="{061CFEB1-74F7-45A5-A566-20026EB2CC31}"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8876006"/>
              </p:ext>
            </p:extLst>
          </p:nvPr>
        </p:nvGraphicFramePr>
        <p:xfrm>
          <a:off x="1846639" y="2783836"/>
          <a:ext cx="7618412" cy="1087437"/>
        </p:xfrm>
        <a:graphic>
          <a:graphicData uri="http://schemas.openxmlformats.org/presentationml/2006/ole">
            <mc:AlternateContent xmlns:mc="http://schemas.openxmlformats.org/markup-compatibility/2006">
              <mc:Choice xmlns:v="urn:schemas-microsoft-com:vml" Requires="v">
                <p:oleObj spid="_x0000_s3338" name="Equation" r:id="rId3" imgW="3555720" imgH="507960" progId="Equation.DSMT4">
                  <p:embed/>
                </p:oleObj>
              </mc:Choice>
              <mc:Fallback>
                <p:oleObj name="Equation" r:id="rId3" imgW="3555720" imgH="507960" progId="Equation.DSMT4">
                  <p:embed/>
                  <p:pic>
                    <p:nvPicPr>
                      <p:cNvPr id="0" name=""/>
                      <p:cNvPicPr/>
                      <p:nvPr/>
                    </p:nvPicPr>
                    <p:blipFill>
                      <a:blip r:embed="rId4"/>
                      <a:stretch>
                        <a:fillRect/>
                      </a:stretch>
                    </p:blipFill>
                    <p:spPr>
                      <a:xfrm>
                        <a:off x="1846639" y="2783836"/>
                        <a:ext cx="7618412" cy="1087437"/>
                      </a:xfrm>
                      <a:prstGeom prst="rect">
                        <a:avLst/>
                      </a:prstGeom>
                    </p:spPr>
                  </p:pic>
                </p:oleObj>
              </mc:Fallback>
            </mc:AlternateContent>
          </a:graphicData>
        </a:graphic>
      </p:graphicFrame>
      <p:sp>
        <p:nvSpPr>
          <p:cNvPr id="6" name="Rectangle 5"/>
          <p:cNvSpPr/>
          <p:nvPr/>
        </p:nvSpPr>
        <p:spPr>
          <a:xfrm>
            <a:off x="3782096" y="5938678"/>
            <a:ext cx="7692980" cy="369332"/>
          </a:xfrm>
          <a:prstGeom prst="rect">
            <a:avLst/>
          </a:prstGeom>
        </p:spPr>
        <p:txBody>
          <a:bodyPr wrap="square">
            <a:spAutoFit/>
          </a:bodyPr>
          <a:lstStyle/>
          <a:p>
            <a:r>
              <a:rPr lang="en-US" dirty="0"/>
              <a:t>http://hyperphysics.phy-astr.gsu.edu/hbase/Waves/wavsol.html#c3</a:t>
            </a:r>
          </a:p>
        </p:txBody>
      </p:sp>
      <p:sp>
        <p:nvSpPr>
          <p:cNvPr id="7" name="TextBox 6"/>
          <p:cNvSpPr txBox="1"/>
          <p:nvPr/>
        </p:nvSpPr>
        <p:spPr>
          <a:xfrm>
            <a:off x="3500156" y="4147659"/>
            <a:ext cx="869184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Initially, a wave function is given as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a</a:t>
            </a:r>
            <a:r>
              <a:rPr lang="en-US" sz="2400" dirty="0" err="1">
                <a:latin typeface="Times New Roman" panose="02020603050405020304" pitchFamily="18" charset="0"/>
                <a:cs typeface="Times New Roman" panose="02020603050405020304" pitchFamily="18" charset="0"/>
              </a:rPr>
              <a:t>sin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kx</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At a later time </a:t>
            </a:r>
            <a:r>
              <a:rPr lang="en-US" sz="2400" i="1" dirty="0">
                <a:latin typeface="Times New Roman" panose="02020603050405020304" pitchFamily="18" charset="0"/>
                <a:cs typeface="Times New Roman" panose="02020603050405020304" pitchFamily="18" charset="0"/>
                <a:sym typeface="Symbol" panose="05050102010706020507" pitchFamily="18" charset="2"/>
              </a:rPr>
              <a:t>t</a:t>
            </a:r>
            <a:r>
              <a:rPr lang="en-US" sz="2400" dirty="0">
                <a:latin typeface="Times New Roman" panose="02020603050405020304" pitchFamily="18" charset="0"/>
                <a:cs typeface="Times New Roman" panose="02020603050405020304" pitchFamily="18" charset="0"/>
                <a:sym typeface="Symbol" panose="05050102010706020507" pitchFamily="18" charset="2"/>
              </a:rPr>
              <a:t> (&gt;</a:t>
            </a:r>
            <a:r>
              <a:rPr lang="en-US" sz="2400" i="1" dirty="0">
                <a:latin typeface="Times New Roman" panose="02020603050405020304" pitchFamily="18" charset="0"/>
                <a:cs typeface="Times New Roman" panose="02020603050405020304" pitchFamily="18" charset="0"/>
                <a:sym typeface="Symbol" panose="05050102010706020507" pitchFamily="18" charset="2"/>
              </a:rPr>
              <a:t>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the wave function becomes </a:t>
            </a:r>
            <a:r>
              <a:rPr lang="en-US" sz="2400" i="1" dirty="0">
                <a:latin typeface="Times New Roman" panose="02020603050405020304" pitchFamily="18" charset="0"/>
                <a:cs typeface="Times New Roman" panose="02020603050405020304" pitchFamily="18" charset="0"/>
                <a:sym typeface="Symbol" panose="05050102010706020507" pitchFamily="18" charset="2"/>
              </a:rPr>
              <a:t>y</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a</a:t>
            </a:r>
            <a:r>
              <a:rPr lang="en-US" sz="2400" dirty="0" err="1">
                <a:latin typeface="Times New Roman" panose="02020603050405020304" pitchFamily="18" charset="0"/>
                <a:cs typeface="Times New Roman" panose="02020603050405020304" pitchFamily="18" charset="0"/>
                <a:sym typeface="Symbol" panose="05050102010706020507" pitchFamily="18" charset="2"/>
              </a:rPr>
              <a:t>sin</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kx</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 t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kx</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err="1">
                <a:latin typeface="Times New Roman" panose="02020603050405020304" pitchFamily="18" charset="0"/>
                <a:cs typeface="Times New Roman" panose="02020603050405020304" pitchFamily="18" charset="0"/>
                <a:sym typeface="Symbol" panose="05050102010706020507" pitchFamily="18" charset="2"/>
              </a:rPr>
              <a:t>kx</a:t>
            </a:r>
            <a:r>
              <a:rPr lang="en-US" sz="2400" i="1"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and this leads to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&gt;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  </a:t>
            </a:r>
            <a:r>
              <a:rPr lang="en-US" sz="2400" dirty="0">
                <a:latin typeface="Times New Roman" panose="02020603050405020304" pitchFamily="18" charset="0"/>
                <a:cs typeface="Times New Roman" panose="02020603050405020304" pitchFamily="18" charset="0"/>
                <a:sym typeface="Symbol" panose="05050102010706020507" pitchFamily="18" charset="2"/>
              </a:rPr>
              <a:t> . This suggests the </a:t>
            </a:r>
            <a:r>
              <a:rPr lang="en-US" sz="2400" b="1" dirty="0">
                <a:latin typeface="Times New Roman" panose="02020603050405020304" pitchFamily="18" charset="0"/>
                <a:cs typeface="Times New Roman" panose="02020603050405020304" pitchFamily="18" charset="0"/>
                <a:sym typeface="Symbol" panose="05050102010706020507" pitchFamily="18" charset="2"/>
              </a:rPr>
              <a:t>right</a:t>
            </a:r>
            <a:r>
              <a:rPr lang="en-US" sz="2400" dirty="0">
                <a:latin typeface="Times New Roman" panose="02020603050405020304" pitchFamily="18" charset="0"/>
                <a:cs typeface="Times New Roman" panose="02020603050405020304" pitchFamily="18" charset="0"/>
                <a:sym typeface="Symbol" panose="05050102010706020507" pitchFamily="18" charset="2"/>
              </a:rPr>
              <a:t> moving waveform.</a:t>
            </a:r>
          </a:p>
        </p:txBody>
      </p:sp>
      <p:grpSp>
        <p:nvGrpSpPr>
          <p:cNvPr id="10" name="Group 9">
            <a:extLst>
              <a:ext uri="{FF2B5EF4-FFF2-40B4-BE49-F238E27FC236}">
                <a16:creationId xmlns:a16="http://schemas.microsoft.com/office/drawing/2014/main" id="{40C3FA26-D72D-4BB6-8B31-A65987D0B145}"/>
              </a:ext>
            </a:extLst>
          </p:cNvPr>
          <p:cNvGrpSpPr/>
          <p:nvPr/>
        </p:nvGrpSpPr>
        <p:grpSpPr>
          <a:xfrm>
            <a:off x="257846" y="4408530"/>
            <a:ext cx="3317557" cy="1764668"/>
            <a:chOff x="257846" y="4408530"/>
            <a:chExt cx="3317557" cy="1764668"/>
          </a:xfrm>
        </p:grpSpPr>
        <p:pic>
          <p:nvPicPr>
            <p:cNvPr id="8" name="Picture 7">
              <a:extLst>
                <a:ext uri="{FF2B5EF4-FFF2-40B4-BE49-F238E27FC236}">
                  <a16:creationId xmlns:a16="http://schemas.microsoft.com/office/drawing/2014/main" id="{34FD8252-BBA3-415D-94A9-30DDAD2BA53D}"/>
                </a:ext>
              </a:extLst>
            </p:cNvPr>
            <p:cNvPicPr>
              <a:picLocks noChangeAspect="1"/>
            </p:cNvPicPr>
            <p:nvPr/>
          </p:nvPicPr>
          <p:blipFill>
            <a:blip r:embed="rId5"/>
            <a:stretch>
              <a:fillRect/>
            </a:stretch>
          </p:blipFill>
          <p:spPr>
            <a:xfrm>
              <a:off x="257846" y="4433722"/>
              <a:ext cx="3317557" cy="1739476"/>
            </a:xfrm>
            <a:prstGeom prst="rect">
              <a:avLst/>
            </a:prstGeom>
          </p:spPr>
        </p:pic>
        <p:sp>
          <p:nvSpPr>
            <p:cNvPr id="9" name="TextBox 8">
              <a:extLst>
                <a:ext uri="{FF2B5EF4-FFF2-40B4-BE49-F238E27FC236}">
                  <a16:creationId xmlns:a16="http://schemas.microsoft.com/office/drawing/2014/main" id="{3BD02393-B2B5-42ED-A414-3F703647AF98}"/>
                </a:ext>
              </a:extLst>
            </p:cNvPr>
            <p:cNvSpPr txBox="1"/>
            <p:nvPr/>
          </p:nvSpPr>
          <p:spPr>
            <a:xfrm>
              <a:off x="606055" y="4408530"/>
              <a:ext cx="618815"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p>
          </p:txBody>
        </p:sp>
        <p:sp>
          <p:nvSpPr>
            <p:cNvPr id="11" name="TextBox 10">
              <a:extLst>
                <a:ext uri="{FF2B5EF4-FFF2-40B4-BE49-F238E27FC236}">
                  <a16:creationId xmlns:a16="http://schemas.microsoft.com/office/drawing/2014/main" id="{8F2504AB-C98A-482B-A995-A5EC8F16431E}"/>
                </a:ext>
              </a:extLst>
            </p:cNvPr>
            <p:cNvSpPr txBox="1"/>
            <p:nvPr/>
          </p:nvSpPr>
          <p:spPr>
            <a:xfrm>
              <a:off x="2328448" y="4433722"/>
              <a:ext cx="618815"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t</a:t>
              </a:r>
              <a:r>
                <a:rPr lang="en-US" sz="2000" i="1" baseline="-25000" dirty="0">
                  <a:latin typeface="Times New Roman" panose="02020603050405020304" pitchFamily="18" charset="0"/>
                  <a:cs typeface="Times New Roman" panose="02020603050405020304" pitchFamily="18" charset="0"/>
                </a:rPr>
                <a:t>0</a:t>
              </a:r>
            </a:p>
          </p:txBody>
        </p:sp>
      </p:grpSp>
    </p:spTree>
    <p:extLst>
      <p:ext uri="{BB962C8B-B14F-4D97-AF65-F5344CB8AC3E}">
        <p14:creationId xmlns:p14="http://schemas.microsoft.com/office/powerpoint/2010/main" val="191812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5999-DBE2-4176-8DFA-8396B5EF702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wave velocity and the particle velocity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74522D-26C6-402E-8570-0F3ED582E981}"/>
                  </a:ext>
                </a:extLst>
              </p:cNvPr>
              <p:cNvSpPr>
                <a:spLocks noGrp="1"/>
              </p:cNvSpPr>
              <p:nvPr>
                <p:ph idx="1"/>
              </p:nvPr>
            </p:nvSpPr>
            <p:spPr>
              <a:xfrm>
                <a:off x="510363" y="1845734"/>
                <a:ext cx="11238614"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Let’s consider the wave function : </a:t>
                </a:r>
                <a14:m>
                  <m:oMath xmlns:m="http://schemas.openxmlformats.org/officeDocument/2006/math">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𝑎</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sin</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e>
                    </m:func>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found that </a:t>
                </a:r>
                <a:r>
                  <a:rPr lang="en-US" dirty="0">
                    <a:cs typeface="Times New Roman" panose="02020603050405020304" pitchFamily="18" charset="0"/>
                  </a:rPr>
                  <a:t>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𝑑</m:t>
                            </m:r>
                          </m:e>
                          <m:sup>
                            <m:r>
                              <a:rPr lang="en-US" b="0" i="1" smtClean="0">
                                <a:latin typeface="Cambria Math" panose="02040503050406030204" pitchFamily="18" charset="0"/>
                                <a:cs typeface="Times New Roman" panose="02020603050405020304" pitchFamily="18" charset="0"/>
                              </a:rPr>
                              <m:t>2</m:t>
                            </m:r>
                          </m:sup>
                        </m:sSup>
                      </m:num>
                      <m:den>
                        <m:r>
                          <a:rPr lang="en-US" i="1" smtClean="0">
                            <a:latin typeface="Cambria Math" panose="02040503050406030204" pitchFamily="18" charset="0"/>
                            <a:cs typeface="Times New Roman" panose="02020603050405020304" pitchFamily="18" charset="0"/>
                          </a:rPr>
                          <m:t>𝑑</m:t>
                        </m:r>
                        <m:sSup>
                          <m:sSupPr>
                            <m:ctrlPr>
                              <a:rPr lang="en-US"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𝑡</m:t>
                            </m:r>
                          </m:e>
                          <m:sup>
                            <m:r>
                              <a:rPr lang="en-US" b="0" i="1" smtClean="0">
                                <a:latin typeface="Cambria Math" panose="02040503050406030204" pitchFamily="18" charset="0"/>
                                <a:cs typeface="Times New Roman" panose="02020603050405020304" pitchFamily="18" charset="0"/>
                              </a:rPr>
                              <m:t>2</m:t>
                            </m:r>
                          </m:sup>
                        </m:sSup>
                      </m:den>
                    </m:f>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e>
                      <m:sup>
                        <m:r>
                          <a:rPr lang="en-US" b="0" i="1" smtClean="0">
                            <a:latin typeface="Cambria Math" panose="02040503050406030204" pitchFamily="18" charset="0"/>
                            <a:cs typeface="Times New Roman" panose="02020603050405020304" pitchFamily="18" charset="0"/>
                          </a:rPr>
                          <m:t>2</m:t>
                        </m:r>
                      </m:sup>
                    </m:sSup>
                  </m:oMath>
                </a14:m>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𝑎</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sin</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e>
                    </m:func>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𝑑</m:t>
                            </m:r>
                          </m:e>
                          <m:sup>
                            <m:r>
                              <a:rPr lang="en-US" i="1">
                                <a:latin typeface="Cambria Math" panose="02040503050406030204" pitchFamily="18" charset="0"/>
                                <a:cs typeface="Times New Roman" panose="02020603050405020304" pitchFamily="18" charset="0"/>
                              </a:rPr>
                              <m:t>2</m:t>
                            </m:r>
                          </m:sup>
                        </m:sSup>
                      </m:num>
                      <m:den>
                        <m:r>
                          <a:rPr lang="en-US" i="1">
                            <a:latin typeface="Cambria Math" panose="02040503050406030204" pitchFamily="18" charset="0"/>
                            <a:cs typeface="Times New Roman" panose="02020603050405020304" pitchFamily="18" charset="0"/>
                          </a:rPr>
                          <m:t>𝑑</m:t>
                        </m:r>
                        <m:sSup>
                          <m:sSupPr>
                            <m:ctrlPr>
                              <a:rPr lang="en-US" i="1">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𝑥</m:t>
                            </m:r>
                          </m:e>
                          <m:sup>
                            <m:r>
                              <a:rPr lang="en-US" i="1">
                                <a:latin typeface="Cambria Math" panose="02040503050406030204" pitchFamily="18" charset="0"/>
                                <a:cs typeface="Times New Roman" panose="02020603050405020304" pitchFamily="18" charset="0"/>
                              </a:rPr>
                              <m:t>2</m:t>
                            </m:r>
                          </m:sup>
                        </m:sSup>
                      </m:den>
                    </m:f>
                    <m:r>
                      <a:rPr lang="en-US" i="1">
                        <a:latin typeface="Cambria Math" panose="02040503050406030204" pitchFamily="18" charset="0"/>
                        <a:cs typeface="Times New Roman" panose="02020603050405020304" pitchFamily="18" charset="0"/>
                      </a:rPr>
                      <m:t>𝑦</m:t>
                    </m:r>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𝑘</m:t>
                        </m:r>
                      </m:e>
                      <m:sup>
                        <m:r>
                          <a:rPr lang="en-US" i="1">
                            <a:latin typeface="Cambria Math" panose="02040503050406030204" pitchFamily="18" charset="0"/>
                            <a:cs typeface="Times New Roman" panose="02020603050405020304" pitchFamily="18" charset="0"/>
                          </a:rPr>
                          <m:t>2</m:t>
                        </m:r>
                      </m:sup>
                    </m:sSup>
                  </m:oMath>
                </a14:m>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𝑎</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sin</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e>
                    </m:func>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substituting these two equations into the wave equation, </a:t>
                </a:r>
                <a14:m>
                  <m:oMath xmlns:m="http://schemas.openxmlformats.org/officeDocument/2006/math">
                    <m:r>
                      <a:rPr lang="en-US" b="0" i="1" smtClean="0">
                        <a:latin typeface="Cambria Math" panose="02040503050406030204" pitchFamily="18" charset="0"/>
                        <a:cs typeface="Times New Roman" panose="02020603050405020304" pitchFamily="18" charset="0"/>
                      </a:rPr>
                      <m:t>𝑐</m:t>
                    </m:r>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num>
                      <m:den>
                        <m:r>
                          <a:rPr lang="en-US" b="0" i="1" smtClean="0">
                            <a:latin typeface="Cambria Math" panose="02040503050406030204" pitchFamily="18" charset="0"/>
                            <a:cs typeface="Times New Roman" panose="02020603050405020304" pitchFamily="18" charset="0"/>
                          </a:rPr>
                          <m:t>𝑘</m:t>
                        </m:r>
                      </m:den>
                    </m:f>
                  </m:oMath>
                </a14:m>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clearly represents the wave velocity</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also found that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𝑡</m:t>
                        </m:r>
                      </m:den>
                    </m:f>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oMath>
                </a14:m>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𝑎</m:t>
                    </m:r>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cos</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e>
                    </m:func>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den>
                    </m:f>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𝑘</m:t>
                    </m:r>
                  </m:oMath>
                </a14:m>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𝑎</m:t>
                    </m:r>
                  </m:oMath>
                </a14:m>
                <a:r>
                  <a:rPr lang="en-US" dirty="0">
                    <a:cs typeface="Times New Roman" panose="02020603050405020304" pitchFamily="18" charset="0"/>
                  </a:rPr>
                  <a:t> </a:t>
                </a:r>
                <a14:m>
                  <m:oMath xmlns:m="http://schemas.openxmlformats.org/officeDocument/2006/math">
                    <m:func>
                      <m:funcPr>
                        <m:ctrlPr>
                          <a:rPr lang="en-US" i="1">
                            <a:latin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cs typeface="Times New Roman" panose="02020603050405020304" pitchFamily="18" charset="0"/>
                          </a:rPr>
                          <m:t>cos</m:t>
                        </m:r>
                      </m:fName>
                      <m:e>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func>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This leads to the particle velocity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𝑡</m:t>
                        </m:r>
                      </m:den>
                    </m:f>
                    <m:r>
                      <a:rPr lang="en-US" i="1">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𝑐</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den>
                    </m:f>
                    <m:r>
                      <a:rPr lang="en-US"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 which is the product of the wave velocity and the gradient of the wave profile preceded by a negative sign for a right-going wave.</a:t>
                </a:r>
              </a:p>
            </p:txBody>
          </p:sp>
        </mc:Choice>
        <mc:Fallback xmlns="">
          <p:sp>
            <p:nvSpPr>
              <p:cNvPr id="3" name="Content Placeholder 2">
                <a:extLst>
                  <a:ext uri="{FF2B5EF4-FFF2-40B4-BE49-F238E27FC236}">
                    <a16:creationId xmlns:a16="http://schemas.microsoft.com/office/drawing/2014/main" id="{8274522D-26C6-402E-8570-0F3ED582E981}"/>
                  </a:ext>
                </a:extLst>
              </p:cNvPr>
              <p:cNvSpPr>
                <a:spLocks noGrp="1" noRot="1" noChangeAspect="1" noMove="1" noResize="1" noEditPoints="1" noAdjustHandles="1" noChangeArrowheads="1" noChangeShapeType="1" noTextEdit="1"/>
              </p:cNvSpPr>
              <p:nvPr>
                <p:ph idx="1"/>
              </p:nvPr>
            </p:nvSpPr>
            <p:spPr>
              <a:xfrm>
                <a:off x="510363" y="1845734"/>
                <a:ext cx="11238614" cy="4023360"/>
              </a:xfrm>
              <a:blipFill>
                <a:blip r:embed="rId2"/>
                <a:stretch>
                  <a:fillRect l="-1302" t="-1667" r="-12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915B47A-C024-42AB-86B4-E9288F3E1645}"/>
              </a:ext>
            </a:extLst>
          </p:cNvPr>
          <p:cNvSpPr>
            <a:spLocks noGrp="1"/>
          </p:cNvSpPr>
          <p:nvPr>
            <p:ph type="sldNum" sz="quarter" idx="12"/>
          </p:nvPr>
        </p:nvSpPr>
        <p:spPr/>
        <p:txBody>
          <a:bodyPr/>
          <a:lstStyle/>
          <a:p>
            <a:fld id="{061CFEB1-74F7-45A5-A566-20026EB2CC31}" type="slidenum">
              <a:rPr lang="en-US" smtClean="0"/>
              <a:t>12</a:t>
            </a:fld>
            <a:endParaRPr lang="en-US"/>
          </a:p>
        </p:txBody>
      </p:sp>
      <p:sp>
        <p:nvSpPr>
          <p:cNvPr id="5" name="Rectangle 4">
            <a:extLst>
              <a:ext uri="{FF2B5EF4-FFF2-40B4-BE49-F238E27FC236}">
                <a16:creationId xmlns:a16="http://schemas.microsoft.com/office/drawing/2014/main" id="{51CCF37A-7D51-440A-99C3-59F16568AA43}"/>
              </a:ext>
            </a:extLst>
          </p:cNvPr>
          <p:cNvSpPr/>
          <p:nvPr/>
        </p:nvSpPr>
        <p:spPr>
          <a:xfrm>
            <a:off x="2969231" y="2434975"/>
            <a:ext cx="2208944" cy="308225"/>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A0E6CBD8-2EE5-4761-81B9-ED487D3362D6}"/>
              </a:ext>
            </a:extLst>
          </p:cNvPr>
          <p:cNvSpPr/>
          <p:nvPr/>
        </p:nvSpPr>
        <p:spPr>
          <a:xfrm>
            <a:off x="6532571" y="2433262"/>
            <a:ext cx="2208944" cy="308225"/>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F0029DA-9B39-4ADA-91BE-C1CA5E2EB3D1}"/>
              </a:ext>
            </a:extLst>
          </p:cNvPr>
          <p:cNvSpPr/>
          <p:nvPr/>
        </p:nvSpPr>
        <p:spPr>
          <a:xfrm>
            <a:off x="3090808" y="3549189"/>
            <a:ext cx="1902432" cy="308225"/>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8E38B3C9-EF20-4890-AC09-27AFED595CF6}"/>
              </a:ext>
            </a:extLst>
          </p:cNvPr>
          <p:cNvSpPr/>
          <p:nvPr/>
        </p:nvSpPr>
        <p:spPr>
          <a:xfrm>
            <a:off x="6096000" y="3553795"/>
            <a:ext cx="2010310" cy="30362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FD53D76-AEFF-4844-BE35-E74833D4C6BB}"/>
              </a:ext>
            </a:extLst>
          </p:cNvPr>
          <p:cNvSpPr/>
          <p:nvPr/>
        </p:nvSpPr>
        <p:spPr>
          <a:xfrm>
            <a:off x="7101156" y="2900470"/>
            <a:ext cx="275690" cy="528529"/>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46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BA8B-5F2F-4411-858C-2300B74AA8EA}"/>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F370A-4EEB-44E1-BBCF-41CAD2128222}"/>
                  </a:ext>
                </a:extLst>
              </p:cNvPr>
              <p:cNvSpPr>
                <a:spLocks noGrp="1"/>
              </p:cNvSpPr>
              <p:nvPr>
                <p:ph idx="1"/>
              </p:nvPr>
            </p:nvSpPr>
            <p:spPr>
              <a:xfrm>
                <a:off x="832529" y="5258863"/>
                <a:ext cx="10587901" cy="748453"/>
              </a:xfrm>
            </p:spPr>
            <p:txBody>
              <a:bodyPr>
                <a:noAutofit/>
              </a:bodyPr>
              <a:lstStyle/>
              <a:p>
                <a:r>
                  <a:rPr lang="en-US" dirty="0">
                    <a:latin typeface="Times New Roman" panose="02020603050405020304" pitchFamily="18" charset="0"/>
                    <a:cs typeface="Times New Roman" panose="02020603050405020304" pitchFamily="18" charset="0"/>
                  </a:rPr>
                  <a:t>The magnitude and direction of the particle velocity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𝑡</m:t>
                        </m:r>
                      </m:den>
                    </m:f>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𝑐</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𝑥</m:t>
                        </m:r>
                      </m:den>
                    </m:f>
                    <m:r>
                      <a:rPr lang="en-US" i="1">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at any point x is shown by an arrow in the right-going sine wave above</a:t>
                </a:r>
              </a:p>
            </p:txBody>
          </p:sp>
        </mc:Choice>
        <mc:Fallback xmlns="">
          <p:sp>
            <p:nvSpPr>
              <p:cNvPr id="3" name="Content Placeholder 2">
                <a:extLst>
                  <a:ext uri="{FF2B5EF4-FFF2-40B4-BE49-F238E27FC236}">
                    <a16:creationId xmlns:a16="http://schemas.microsoft.com/office/drawing/2014/main" id="{44FF370A-4EEB-44E1-BBCF-41CAD2128222}"/>
                  </a:ext>
                </a:extLst>
              </p:cNvPr>
              <p:cNvSpPr>
                <a:spLocks noGrp="1" noRot="1" noChangeAspect="1" noMove="1" noResize="1" noEditPoints="1" noAdjustHandles="1" noChangeArrowheads="1" noChangeShapeType="1" noTextEdit="1"/>
              </p:cNvSpPr>
              <p:nvPr>
                <p:ph idx="1"/>
              </p:nvPr>
            </p:nvSpPr>
            <p:spPr>
              <a:xfrm>
                <a:off x="832529" y="5258863"/>
                <a:ext cx="10587901" cy="748453"/>
              </a:xfrm>
              <a:blipFill>
                <a:blip r:embed="rId2"/>
                <a:stretch>
                  <a:fillRect l="-634" r="-1555" b="-180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D8FEF85-3FE7-4D5D-9B68-F911F6E63ABB}"/>
              </a:ext>
            </a:extLst>
          </p:cNvPr>
          <p:cNvSpPr>
            <a:spLocks noGrp="1"/>
          </p:cNvSpPr>
          <p:nvPr>
            <p:ph type="sldNum" sz="quarter" idx="12"/>
          </p:nvPr>
        </p:nvSpPr>
        <p:spPr/>
        <p:txBody>
          <a:bodyPr/>
          <a:lstStyle/>
          <a:p>
            <a:fld id="{061CFEB1-74F7-45A5-A566-20026EB2CC31}" type="slidenum">
              <a:rPr lang="en-US" smtClean="0"/>
              <a:t>13</a:t>
            </a:fld>
            <a:endParaRPr lang="en-US"/>
          </a:p>
        </p:txBody>
      </p:sp>
      <p:pic>
        <p:nvPicPr>
          <p:cNvPr id="5" name="Picture 4">
            <a:extLst>
              <a:ext uri="{FF2B5EF4-FFF2-40B4-BE49-F238E27FC236}">
                <a16:creationId xmlns:a16="http://schemas.microsoft.com/office/drawing/2014/main" id="{3E34DDC0-93C9-411A-9E6A-0E1D7F58B4B2}"/>
              </a:ext>
            </a:extLst>
          </p:cNvPr>
          <p:cNvPicPr>
            <a:picLocks noChangeAspect="1"/>
          </p:cNvPicPr>
          <p:nvPr/>
        </p:nvPicPr>
        <p:blipFill>
          <a:blip r:embed="rId3"/>
          <a:stretch>
            <a:fillRect/>
          </a:stretch>
        </p:blipFill>
        <p:spPr>
          <a:xfrm>
            <a:off x="2787889" y="286603"/>
            <a:ext cx="6696353" cy="483098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630C372-5FEA-415C-9A56-48BEB4B62CF1}"/>
                  </a:ext>
                </a:extLst>
              </p:cNvPr>
              <p:cNvSpPr txBox="1"/>
              <p:nvPr/>
            </p:nvSpPr>
            <p:spPr>
              <a:xfrm>
                <a:off x="379599" y="780430"/>
                <a:ext cx="312597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Displacement</a:t>
                </a:r>
              </a:p>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𝑎</m:t>
                      </m:r>
                      <m:func>
                        <m:funcPr>
                          <m:ctrlPr>
                            <a:rPr lang="en-US" sz="2400" i="1">
                              <a:latin typeface="Cambria Math" panose="02040503050406030204" pitchFamily="18" charset="0"/>
                              <a:cs typeface="Times New Roman" panose="02020603050405020304" pitchFamily="18" charset="0"/>
                            </a:rPr>
                          </m:ctrlPr>
                        </m:funcPr>
                        <m:fName>
                          <m:r>
                            <m:rPr>
                              <m:sty m:val="p"/>
                            </m:rPr>
                            <a:rPr lang="en-US" sz="2400">
                              <a:latin typeface="Cambria Math" panose="02040503050406030204" pitchFamily="18" charset="0"/>
                              <a:cs typeface="Times New Roman" panose="02020603050405020304" pitchFamily="18" charset="0"/>
                            </a:rPr>
                            <m:t>sin</m:t>
                          </m:r>
                        </m:fName>
                        <m:e>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𝜔</m:t>
                              </m:r>
                              <m:r>
                                <a:rPr lang="en-US" sz="2400" i="1">
                                  <a:latin typeface="Cambria Math" panose="02040503050406030204" pitchFamily="18" charset="0"/>
                                  <a:ea typeface="Cambria Math" panose="02040503050406030204" pitchFamily="18" charset="0"/>
                                  <a:cs typeface="Times New Roman" panose="02020603050405020304" pitchFamily="18" charset="0"/>
                                </a:rPr>
                                <m:t>𝑡</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𝑘𝑥</m:t>
                              </m:r>
                            </m:e>
                          </m:d>
                        </m:e>
                      </m:func>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6630C372-5FEA-415C-9A56-48BEB4B62CF1}"/>
                  </a:ext>
                </a:extLst>
              </p:cNvPr>
              <p:cNvSpPr txBox="1">
                <a:spLocks noRot="1" noChangeAspect="1" noMove="1" noResize="1" noEditPoints="1" noAdjustHandles="1" noChangeArrowheads="1" noChangeShapeType="1" noTextEdit="1"/>
              </p:cNvSpPr>
              <p:nvPr/>
            </p:nvSpPr>
            <p:spPr>
              <a:xfrm>
                <a:off x="379599" y="780430"/>
                <a:ext cx="3125972" cy="830997"/>
              </a:xfrm>
              <a:prstGeom prst="rect">
                <a:avLst/>
              </a:prstGeom>
              <a:blipFill>
                <a:blip r:embed="rId4"/>
                <a:stretch>
                  <a:fillRect l="-2924" t="-5882" b="-661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366CC7C-0F3B-4136-BE33-EBB3B597941C}"/>
              </a:ext>
            </a:extLst>
          </p:cNvPr>
          <p:cNvSpPr txBox="1"/>
          <p:nvPr/>
        </p:nvSpPr>
        <p:spPr>
          <a:xfrm>
            <a:off x="691487" y="3267279"/>
            <a:ext cx="31259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Particle velocity</a:t>
            </a:r>
          </a:p>
        </p:txBody>
      </p:sp>
    </p:spTree>
    <p:extLst>
      <p:ext uri="{BB962C8B-B14F-4D97-AF65-F5344CB8AC3E}">
        <p14:creationId xmlns:p14="http://schemas.microsoft.com/office/powerpoint/2010/main" val="240637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Characteristic impedance</a:t>
            </a:r>
          </a:p>
        </p:txBody>
      </p:sp>
      <p:sp>
        <p:nvSpPr>
          <p:cNvPr id="3" name="Content Placeholder 2"/>
          <p:cNvSpPr>
            <a:spLocks noGrp="1"/>
          </p:cNvSpPr>
          <p:nvPr>
            <p:ph idx="1"/>
          </p:nvPr>
        </p:nvSpPr>
        <p:spPr>
          <a:xfrm>
            <a:off x="772731" y="1910127"/>
            <a:ext cx="11278241" cy="4549657"/>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medium through which waves propagate will present an impedance to those waves.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impedance to progressive transverse waves is defined as the </a:t>
            </a:r>
            <a:r>
              <a:rPr lang="en-US" sz="2400" b="1" dirty="0">
                <a:solidFill>
                  <a:srgbClr val="FF0000"/>
                </a:solidFill>
                <a:latin typeface="Times New Roman" panose="02020603050405020304" pitchFamily="18" charset="0"/>
                <a:cs typeface="Times New Roman" panose="02020603050405020304" pitchFamily="18" charset="0"/>
              </a:rPr>
              <a:t>transverse impedance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velocity </a:t>
            </a:r>
            <a:r>
              <a:rPr lang="en-US" sz="2400" i="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here is the particle velocity </a:t>
            </a:r>
            <a:r>
              <a:rPr lang="en-US" sz="2400" b="1" dirty="0">
                <a:solidFill>
                  <a:srgbClr val="FF0000"/>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the wave velocity.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harmonic force, the ratio of force to velocity describes how hard to move the object – this depends both on how much inertia (e.g. linear density) the object has and on how strong the restoring force (e.g. tension) is.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impedance, represented a medium characteristic, can be either </a:t>
            </a:r>
            <a:r>
              <a:rPr lang="en-US" sz="2400" b="1" dirty="0">
                <a:solidFill>
                  <a:srgbClr val="FF0000"/>
                </a:solidFill>
                <a:latin typeface="Times New Roman" panose="02020603050405020304" pitchFamily="18" charset="0"/>
                <a:cs typeface="Times New Roman" panose="02020603050405020304" pitchFamily="18" charset="0"/>
              </a:rPr>
              <a:t>real (for lossless case) or complex (for loss case)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79189742"/>
              </p:ext>
            </p:extLst>
          </p:nvPr>
        </p:nvGraphicFramePr>
        <p:xfrm>
          <a:off x="4023451" y="2943690"/>
          <a:ext cx="3905807" cy="927278"/>
        </p:xfrm>
        <a:graphic>
          <a:graphicData uri="http://schemas.openxmlformats.org/presentationml/2006/ole">
            <mc:AlternateContent xmlns:mc="http://schemas.openxmlformats.org/markup-compatibility/2006">
              <mc:Choice xmlns:v="urn:schemas-microsoft-com:vml" Requires="v">
                <p:oleObj spid="_x0000_s4355" name="Equation" r:id="rId4" imgW="1765080" imgH="419040" progId="Equation.DSMT4">
                  <p:embed/>
                </p:oleObj>
              </mc:Choice>
              <mc:Fallback>
                <p:oleObj name="Equation" r:id="rId4" imgW="1765080" imgH="419040" progId="Equation.DSMT4">
                  <p:embed/>
                  <p:pic>
                    <p:nvPicPr>
                      <p:cNvPr id="0" name=""/>
                      <p:cNvPicPr/>
                      <p:nvPr/>
                    </p:nvPicPr>
                    <p:blipFill>
                      <a:blip r:embed="rId5"/>
                      <a:stretch>
                        <a:fillRect/>
                      </a:stretch>
                    </p:blipFill>
                    <p:spPr>
                      <a:xfrm>
                        <a:off x="4023451" y="2943690"/>
                        <a:ext cx="3905807" cy="927278"/>
                      </a:xfrm>
                      <a:prstGeom prst="rect">
                        <a:avLst/>
                      </a:prstGeom>
                    </p:spPr>
                  </p:pic>
                </p:oleObj>
              </mc:Fallback>
            </mc:AlternateContent>
          </a:graphicData>
        </a:graphic>
      </p:graphicFrame>
    </p:spTree>
    <p:extLst>
      <p:ext uri="{BB962C8B-B14F-4D97-AF65-F5344CB8AC3E}">
        <p14:creationId xmlns:p14="http://schemas.microsoft.com/office/powerpoint/2010/main" val="185072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Characteristic impedance of a string</a:t>
            </a:r>
          </a:p>
        </p:txBody>
      </p:sp>
      <p:sp>
        <p:nvSpPr>
          <p:cNvPr id="4" name="Slide Number Placeholder 3"/>
          <p:cNvSpPr>
            <a:spLocks noGrp="1"/>
          </p:cNvSpPr>
          <p:nvPr>
            <p:ph type="sldNum" sz="quarter" idx="12"/>
          </p:nvPr>
        </p:nvSpPr>
        <p:spPr/>
        <p:txBody>
          <a:bodyPr/>
          <a:lstStyle/>
          <a:p>
            <a:fld id="{061CFEB1-74F7-45A5-A566-20026EB2CC31}" type="slidenum">
              <a:rPr lang="en-US" smtClean="0"/>
              <a:t>15</a:t>
            </a:fld>
            <a:endParaRPr lang="en-US"/>
          </a:p>
        </p:txBody>
      </p:sp>
      <p:pic>
        <p:nvPicPr>
          <p:cNvPr id="5" name="Picture 4"/>
          <p:cNvPicPr>
            <a:picLocks noChangeAspect="1"/>
          </p:cNvPicPr>
          <p:nvPr/>
        </p:nvPicPr>
        <p:blipFill>
          <a:blip r:embed="rId3"/>
          <a:stretch>
            <a:fillRect/>
          </a:stretch>
        </p:blipFill>
        <p:spPr>
          <a:xfrm>
            <a:off x="66875" y="2467875"/>
            <a:ext cx="6289854" cy="2593074"/>
          </a:xfrm>
          <a:prstGeom prst="rect">
            <a:avLst/>
          </a:prstGeom>
        </p:spPr>
      </p:pic>
      <p:sp>
        <p:nvSpPr>
          <p:cNvPr id="6" name="TextBox 5"/>
          <p:cNvSpPr txBox="1"/>
          <p:nvPr/>
        </p:nvSpPr>
        <p:spPr>
          <a:xfrm>
            <a:off x="725018" y="1791547"/>
            <a:ext cx="1035052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string as a forced oscillator with a vertical force F</a:t>
            </a:r>
            <a:r>
              <a:rPr lang="en-US" sz="2000"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exp(</a:t>
            </a:r>
            <a:r>
              <a:rPr lang="en-US" sz="2000" dirty="0" err="1">
                <a:latin typeface="Times New Roman" panose="02020603050405020304" pitchFamily="18" charset="0"/>
                <a:cs typeface="Times New Roman" panose="02020603050405020304" pitchFamily="18" charset="0"/>
              </a:rPr>
              <a:t>i</a:t>
            </a:r>
            <a:r>
              <a:rPr lang="en-US" sz="2000" dirty="0" err="1">
                <a:latin typeface="Times New Roman" panose="02020603050405020304" pitchFamily="18" charset="0"/>
                <a:cs typeface="Times New Roman" panose="02020603050405020304" pitchFamily="18" charset="0"/>
                <a:sym typeface="Symbol" panose="05050102010706020507" pitchFamily="18" charset="2"/>
              </a:rPr>
              <a:t>t</a:t>
            </a:r>
            <a:r>
              <a:rPr lang="en-US" sz="2000" dirty="0">
                <a:latin typeface="Times New Roman" panose="02020603050405020304" pitchFamily="18" charset="0"/>
                <a:cs typeface="Times New Roman" panose="02020603050405020304" pitchFamily="18" charset="0"/>
                <a:sym typeface="Symbol" panose="05050102010706020507" pitchFamily="18" charset="2"/>
              </a:rPr>
              <a:t>) driving at one end.</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Object 6"/>
              <p:cNvSpPr txBox="1"/>
              <p:nvPr/>
            </p:nvSpPr>
            <p:spPr>
              <a:xfrm>
                <a:off x="6976153" y="4111581"/>
                <a:ext cx="5058810" cy="804863"/>
              </a:xfrm>
              <a:prstGeom prst="rect">
                <a:avLst/>
              </a:prstGeom>
              <a:solidFill>
                <a:schemeClr val="bg1"/>
              </a:solid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m:t>
                          </m:r>
                        </m:fName>
                        <m:e>
                          <m:r>
                            <a:rPr lang="en-US" i="1">
                              <a:solidFill>
                                <a:srgbClr val="000000"/>
                              </a:solidFill>
                              <a:latin typeface="Cambria Math" panose="02040503050406030204" pitchFamily="18" charset="0"/>
                            </a:rPr>
                            <m:t>𝜃</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den>
                          </m:f>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small</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𝜃</m:t>
                      </m:r>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6976153" y="4111581"/>
                <a:ext cx="5058810" cy="804863"/>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7C016F7-1EE1-4E32-AEFC-169BC7E2B391}"/>
              </a:ext>
            </a:extLst>
          </p:cNvPr>
          <p:cNvSpPr txBox="1"/>
          <p:nvPr/>
        </p:nvSpPr>
        <p:spPr>
          <a:xfrm>
            <a:off x="6976153" y="2345678"/>
            <a:ext cx="4798031"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a minimum value of the particle velocity, the constant tension T in the string is balanced by the force at the end of the string.</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This gives</a:t>
            </a:r>
          </a:p>
        </p:txBody>
      </p:sp>
    </p:spTree>
    <p:extLst>
      <p:ext uri="{BB962C8B-B14F-4D97-AF65-F5344CB8AC3E}">
        <p14:creationId xmlns:p14="http://schemas.microsoft.com/office/powerpoint/2010/main" val="266797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Characteristic impedance of a string (cont.)</a:t>
            </a:r>
          </a:p>
        </p:txBody>
      </p:sp>
      <p:sp>
        <p:nvSpPr>
          <p:cNvPr id="3" name="Content Placeholder 2"/>
          <p:cNvSpPr>
            <a:spLocks noGrp="1"/>
          </p:cNvSpPr>
          <p:nvPr>
            <p:ph idx="1"/>
          </p:nvPr>
        </p:nvSpPr>
        <p:spPr>
          <a:xfrm>
            <a:off x="1356189" y="1845733"/>
            <a:ext cx="10653841" cy="4725663"/>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If the displacement of the progressive waves is given as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minimum velocity of the string element is obtained from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Therefore, the displacement at x = 0  is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velocity is found to be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This leads to an alternative representation of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transverse string characteristic impedance  as the ratio of the tension to the wave velocity</a:t>
            </a:r>
            <a:endPar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16</a:t>
            </a:fld>
            <a:endParaRPr lang="en-US"/>
          </a:p>
        </p:txBody>
      </p:sp>
      <mc:AlternateContent xmlns:mc="http://schemas.openxmlformats.org/markup-compatibility/2006" xmlns:a14="http://schemas.microsoft.com/office/drawing/2010/main">
        <mc:Choice Requires="a14">
          <p:sp>
            <p:nvSpPr>
              <p:cNvPr id="8" name="Object 7"/>
              <p:cNvSpPr txBox="1"/>
              <p:nvPr/>
            </p:nvSpPr>
            <p:spPr>
              <a:xfrm>
                <a:off x="7421269" y="1791892"/>
                <a:ext cx="1684338" cy="5127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sup>
                      </m:sSup>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7421269" y="1791892"/>
                <a:ext cx="1684338" cy="5127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8"/>
              <p:cNvSpPr txBox="1"/>
              <p:nvPr/>
            </p:nvSpPr>
            <p:spPr>
              <a:xfrm>
                <a:off x="4830214" y="3026568"/>
                <a:ext cx="2336800" cy="8048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𝜔</m:t>
                              </m:r>
                            </m:den>
                          </m:f>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𝑐</m:t>
                              </m:r>
                            </m:num>
                            <m:den>
                              <m:r>
                                <a:rPr lang="en-US" i="1">
                                  <a:solidFill>
                                    <a:srgbClr val="000000"/>
                                  </a:solidFill>
                                  <a:latin typeface="Cambria Math" panose="02040503050406030204" pitchFamily="18" charset="0"/>
                                </a:rPr>
                                <m:t>𝑇</m:t>
                              </m:r>
                            </m:den>
                          </m:f>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e>
                          </m:d>
                        </m:sup>
                      </m:sSup>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a:xfrm>
                <a:off x="4830214" y="3026568"/>
                <a:ext cx="2336800" cy="80486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a:xfrm>
                <a:off x="4695249" y="4049484"/>
                <a:ext cx="2779712" cy="79099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𝑣</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𝑐</m:t>
                              </m:r>
                            </m:num>
                            <m:den>
                              <m:r>
                                <a:rPr lang="en-US" i="1">
                                  <a:solidFill>
                                    <a:srgbClr val="000000"/>
                                  </a:solidFill>
                                  <a:latin typeface="Cambria Math" panose="02040503050406030204" pitchFamily="18" charset="0"/>
                                </a:rPr>
                                <m:t>𝑇</m:t>
                              </m:r>
                            </m:den>
                          </m:f>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e>
                          </m:d>
                        </m:sup>
                      </m:sSup>
                    </m:oMath>
                  </m:oMathPara>
                </a14:m>
                <a:endParaRPr lang="en-US" dirty="0"/>
              </a:p>
            </p:txBody>
          </p:sp>
        </mc:Choice>
        <mc:Fallback xmlns="">
          <p:sp>
            <p:nvSpPr>
              <p:cNvPr id="11" name="Object 10"/>
              <p:cNvSpPr txBox="1">
                <a:spLocks noRot="1" noChangeAspect="1" noMove="1" noResize="1" noEditPoints="1" noAdjustHandles="1" noChangeArrowheads="1" noChangeShapeType="1" noTextEdit="1"/>
              </p:cNvSpPr>
              <p:nvPr/>
            </p:nvSpPr>
            <p:spPr>
              <a:xfrm>
                <a:off x="4695249" y="4049484"/>
                <a:ext cx="2779712" cy="79099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1"/>
              <p:cNvSpPr txBox="1"/>
              <p:nvPr/>
            </p:nvSpPr>
            <p:spPr>
              <a:xfrm>
                <a:off x="7870824" y="5487988"/>
                <a:ext cx="2626857" cy="806450"/>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𝑍</m:t>
                      </m:r>
                      <m:r>
                        <a:rPr lang="en-US" i="1" smtClean="0">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𝐹</m:t>
                          </m:r>
                        </m:num>
                        <m:den>
                          <m:r>
                            <a:rPr lang="en-US" b="0" i="1" smtClean="0">
                              <a:solidFill>
                                <a:srgbClr val="000000"/>
                              </a:solidFill>
                              <a:latin typeface="Cambria Math" panose="02040503050406030204" pitchFamily="18" charset="0"/>
                            </a:rPr>
                            <m:t>𝑣</m:t>
                          </m:r>
                        </m:den>
                      </m:f>
                      <m:r>
                        <a:rPr lang="en-US" b="0"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𝑇</m:t>
                          </m:r>
                        </m:num>
                        <m:den>
                          <m:r>
                            <a:rPr lang="en-US" i="1">
                              <a:solidFill>
                                <a:srgbClr val="000000"/>
                              </a:solidFill>
                              <a:latin typeface="Cambria Math" panose="02040503050406030204" pitchFamily="18" charset="0"/>
                            </a:rPr>
                            <m:t>𝑐</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𝑐</m:t>
                      </m:r>
                    </m:oMath>
                  </m:oMathPara>
                </a14:m>
                <a:endParaRPr lang="en-US" dirty="0"/>
              </a:p>
            </p:txBody>
          </p:sp>
        </mc:Choice>
        <mc:Fallback xmlns="">
          <p:sp>
            <p:nvSpPr>
              <p:cNvPr id="12" name="Object 11"/>
              <p:cNvSpPr txBox="1">
                <a:spLocks noRot="1" noChangeAspect="1" noMove="1" noResize="1" noEditPoints="1" noAdjustHandles="1" noChangeArrowheads="1" noChangeShapeType="1" noTextEdit="1"/>
              </p:cNvSpPr>
              <p:nvPr/>
            </p:nvSpPr>
            <p:spPr>
              <a:xfrm>
                <a:off x="7870824" y="5487988"/>
                <a:ext cx="2626857" cy="8064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bject 6">
                <a:extLst>
                  <a:ext uri="{FF2B5EF4-FFF2-40B4-BE49-F238E27FC236}">
                    <a16:creationId xmlns:a16="http://schemas.microsoft.com/office/drawing/2014/main" id="{44B7E8F2-650A-4641-B55A-14BA8078FFFA}"/>
                  </a:ext>
                </a:extLst>
              </p:cNvPr>
              <p:cNvSpPr txBox="1"/>
              <p:nvPr/>
            </p:nvSpPr>
            <p:spPr>
              <a:xfrm>
                <a:off x="7792178" y="2216154"/>
                <a:ext cx="2626858" cy="873935"/>
              </a:xfrm>
              <a:prstGeom prst="rect">
                <a:avLst/>
              </a:prstGeom>
              <a:solidFill>
                <a:schemeClr val="bg1"/>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0</m:t>
                          </m:r>
                        </m:sub>
                      </m:sSub>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𝑒</m:t>
                          </m:r>
                        </m:e>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𝜔</m:t>
                          </m:r>
                          <m:r>
                            <a:rPr lang="en-US" sz="1600" i="1">
                              <a:solidFill>
                                <a:srgbClr val="000000"/>
                              </a:solidFill>
                              <a:latin typeface="Cambria Math" panose="02040503050406030204" pitchFamily="18" charset="0"/>
                            </a:rPr>
                            <m:t>𝑡</m:t>
                          </m:r>
                        </m:sup>
                      </m:sSup>
                      <m:r>
                        <a:rPr lang="en-US" sz="1600" b="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𝑇</m:t>
                      </m:r>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𝑦</m:t>
                              </m:r>
                            </m:num>
                            <m:den>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𝑥</m:t>
                              </m:r>
                            </m:den>
                          </m:f>
                        </m:e>
                      </m:d>
                    </m:oMath>
                  </m:oMathPara>
                </a14:m>
                <a:endParaRPr lang="en-US" sz="1000" dirty="0"/>
              </a:p>
              <a:p>
                <a:r>
                  <a:rPr lang="en-US" sz="1000" dirty="0"/>
                  <a:t> </a:t>
                </a:r>
              </a:p>
            </p:txBody>
          </p:sp>
        </mc:Choice>
        <mc:Fallback xmlns="">
          <p:sp>
            <p:nvSpPr>
              <p:cNvPr id="19" name="Object 6">
                <a:extLst>
                  <a:ext uri="{FF2B5EF4-FFF2-40B4-BE49-F238E27FC236}">
                    <a16:creationId xmlns:a16="http://schemas.microsoft.com/office/drawing/2014/main" id="{44B7E8F2-650A-4641-B55A-14BA8078FFFA}"/>
                  </a:ext>
                </a:extLst>
              </p:cNvPr>
              <p:cNvSpPr txBox="1">
                <a:spLocks noRot="1" noChangeAspect="1" noMove="1" noResize="1" noEditPoints="1" noAdjustHandles="1" noChangeArrowheads="1" noChangeShapeType="1" noTextEdit="1"/>
              </p:cNvSpPr>
              <p:nvPr/>
            </p:nvSpPr>
            <p:spPr>
              <a:xfrm>
                <a:off x="7792178" y="2216154"/>
                <a:ext cx="2626858" cy="873935"/>
              </a:xfrm>
              <a:prstGeom prst="rect">
                <a:avLst/>
              </a:prstGeom>
              <a:blipFill>
                <a:blip r:embed="rId8"/>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ED9A166C-187C-495B-BECF-6B7F2F1C3EB5}"/>
              </a:ext>
            </a:extLst>
          </p:cNvPr>
          <p:cNvSpPr/>
          <p:nvPr/>
        </p:nvSpPr>
        <p:spPr>
          <a:xfrm>
            <a:off x="5316646" y="3042033"/>
            <a:ext cx="1366463" cy="773932"/>
          </a:xfrm>
          <a:prstGeom prst="rect">
            <a:avLst/>
          </a:prstGeom>
          <a:ln>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7FB032D9-9499-45F3-BD8D-DE8452331EFE}"/>
              </a:ext>
            </a:extLst>
          </p:cNvPr>
          <p:cNvSpPr/>
          <p:nvPr/>
        </p:nvSpPr>
        <p:spPr>
          <a:xfrm>
            <a:off x="5653107" y="4006791"/>
            <a:ext cx="1366463" cy="773932"/>
          </a:xfrm>
          <a:prstGeom prst="rect">
            <a:avLst/>
          </a:prstGeom>
          <a:ln>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86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93" y="31042"/>
            <a:ext cx="10058400" cy="1450757"/>
          </a:xfrm>
        </p:spPr>
        <p:txBody>
          <a:bodyPr/>
          <a:lstStyle/>
          <a:p>
            <a:r>
              <a:rPr lang="en-US" b="1" dirty="0">
                <a:latin typeface="Times New Roman" panose="02020603050405020304" pitchFamily="18" charset="0"/>
                <a:cs typeface="Times New Roman" panose="02020603050405020304" pitchFamily="18" charset="0"/>
              </a:rPr>
              <a:t>Reflection and transmission of wave on a string at a boundary</a:t>
            </a:r>
          </a:p>
        </p:txBody>
      </p:sp>
      <p:sp>
        <p:nvSpPr>
          <p:cNvPr id="3" name="Content Placeholder 2"/>
          <p:cNvSpPr>
            <a:spLocks noGrp="1"/>
          </p:cNvSpPr>
          <p:nvPr>
            <p:ph idx="1"/>
          </p:nvPr>
        </p:nvSpPr>
        <p:spPr>
          <a:xfrm>
            <a:off x="136478" y="4218845"/>
            <a:ext cx="12055522" cy="1724058"/>
          </a:xfrm>
        </p:spPr>
        <p:txBody>
          <a:bodyPr>
            <a:noAutofit/>
          </a:bodyPr>
          <a:lstStyle/>
          <a:p>
            <a:r>
              <a:rPr lang="en-US" sz="2400" dirty="0">
                <a:latin typeface="Times New Roman" panose="02020603050405020304" pitchFamily="18" charset="0"/>
                <a:cs typeface="Times New Roman" panose="02020603050405020304" pitchFamily="18" charset="0"/>
              </a:rPr>
              <a:t>Boundary conditions at x = 0 :</a:t>
            </a:r>
          </a:p>
          <a:p>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geometrical condition </a:t>
            </a:r>
            <a:r>
              <a:rPr lang="en-US" sz="2400" dirty="0">
                <a:latin typeface="Times New Roman" panose="02020603050405020304" pitchFamily="18" charset="0"/>
                <a:cs typeface="Times New Roman" panose="02020603050405020304" pitchFamily="18" charset="0"/>
              </a:rPr>
              <a:t>: displacement is the same immediately to the left and right at x = 0 for all time (a continuity of the string) </a:t>
            </a:r>
          </a:p>
          <a:p>
            <a:r>
              <a:rPr lang="en-US" sz="24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dynamical condition </a:t>
            </a:r>
            <a:r>
              <a:rPr lang="en-US" sz="2400" dirty="0">
                <a:latin typeface="Times New Roman" panose="02020603050405020304" pitchFamily="18" charset="0"/>
                <a:cs typeface="Times New Roman" panose="02020603050405020304" pitchFamily="18" charset="0"/>
              </a:rPr>
              <a:t>: a continuity of the transverse force T(</a:t>
            </a:r>
            <a:r>
              <a:rPr lang="en-US" sz="2400" dirty="0">
                <a:latin typeface="Times New Roman" panose="02020603050405020304" pitchFamily="18" charset="0"/>
                <a:cs typeface="Times New Roman" panose="02020603050405020304" pitchFamily="18" charset="0"/>
                <a:sym typeface="Symbol" panose="05050102010706020507" pitchFamily="18" charset="2"/>
              </a:rPr>
              <a:t>y/x</a:t>
            </a:r>
            <a:r>
              <a:rPr lang="en-US" sz="2400" dirty="0">
                <a:latin typeface="Times New Roman" panose="02020603050405020304" pitchFamily="18" charset="0"/>
                <a:cs typeface="Times New Roman" panose="02020603050405020304" pitchFamily="18" charset="0"/>
              </a:rPr>
              <a:t>) at  x = 0, and therefore a continuous slope.</a:t>
            </a:r>
          </a:p>
        </p:txBody>
      </p:sp>
      <p:sp>
        <p:nvSpPr>
          <p:cNvPr id="4" name="Slide Number Placeholder 3"/>
          <p:cNvSpPr>
            <a:spLocks noGrp="1"/>
          </p:cNvSpPr>
          <p:nvPr>
            <p:ph type="sldNum" sz="quarter" idx="12"/>
          </p:nvPr>
        </p:nvSpPr>
        <p:spPr/>
        <p:txBody>
          <a:bodyPr/>
          <a:lstStyle/>
          <a:p>
            <a:fld id="{061CFEB1-74F7-45A5-A566-20026EB2CC31}" type="slidenum">
              <a:rPr lang="en-US" smtClean="0"/>
              <a:t>17</a:t>
            </a:fld>
            <a:endParaRPr lang="en-US"/>
          </a:p>
        </p:txBody>
      </p:sp>
      <p:pic>
        <p:nvPicPr>
          <p:cNvPr id="5" name="Picture 4"/>
          <p:cNvPicPr>
            <a:picLocks noChangeAspect="1"/>
          </p:cNvPicPr>
          <p:nvPr/>
        </p:nvPicPr>
        <p:blipFill>
          <a:blip r:embed="rId2"/>
          <a:stretch>
            <a:fillRect/>
          </a:stretch>
        </p:blipFill>
        <p:spPr>
          <a:xfrm>
            <a:off x="2723463" y="1585602"/>
            <a:ext cx="5461580" cy="2633243"/>
          </a:xfrm>
          <a:prstGeom prst="rect">
            <a:avLst/>
          </a:prstGeom>
        </p:spPr>
      </p:pic>
      <p:sp>
        <p:nvSpPr>
          <p:cNvPr id="6" name="TextBox 5"/>
          <p:cNvSpPr txBox="1"/>
          <p:nvPr/>
        </p:nvSpPr>
        <p:spPr>
          <a:xfrm>
            <a:off x="7929349" y="1842448"/>
            <a:ext cx="4262651"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Waves on a string impedance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400" dirty="0">
                <a:latin typeface="Times New Roman" panose="02020603050405020304" pitchFamily="18" charset="0"/>
                <a:cs typeface="Times New Roman" panose="02020603050405020304" pitchFamily="18" charset="0"/>
                <a:sym typeface="Symbol" panose="05050102010706020507" pitchFamily="18" charset="2"/>
              </a:rPr>
              <a:t>c</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1  </a:t>
            </a:r>
            <a:r>
              <a:rPr lang="en-US" sz="2400" dirty="0">
                <a:latin typeface="Times New Roman" panose="02020603050405020304" pitchFamily="18" charset="0"/>
                <a:cs typeface="Times New Roman" panose="02020603050405020304" pitchFamily="18" charset="0"/>
              </a:rPr>
              <a:t>reflected and transmitted at the boundary x = 0 where the string changes to impedance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c</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2</a:t>
            </a:r>
            <a:endParaRPr lang="en-US" sz="2400" baseline="-25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pSp>
        <p:nvGrpSpPr>
          <p:cNvPr id="10" name="Group 9"/>
          <p:cNvGrpSpPr/>
          <p:nvPr/>
        </p:nvGrpSpPr>
        <p:grpSpPr>
          <a:xfrm>
            <a:off x="4405183" y="2579842"/>
            <a:ext cx="1759056" cy="832266"/>
            <a:chOff x="4405183" y="2579842"/>
            <a:chExt cx="1759056" cy="832266"/>
          </a:xfrm>
        </p:grpSpPr>
        <p:sp>
          <p:nvSpPr>
            <p:cNvPr id="8" name="TextBox 7"/>
            <p:cNvSpPr txBox="1"/>
            <p:nvPr/>
          </p:nvSpPr>
          <p:spPr>
            <a:xfrm>
              <a:off x="4405183" y="3011998"/>
              <a:ext cx="614149"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000" dirty="0">
                  <a:latin typeface="Times New Roman" panose="02020603050405020304" pitchFamily="18" charset="0"/>
                  <a:cs typeface="Times New Roman" panose="02020603050405020304" pitchFamily="18" charset="0"/>
                  <a:sym typeface="Symbol" panose="05050102010706020507" pitchFamily="18" charset="2"/>
                </a:rPr>
                <a:t>c</a:t>
              </a:r>
              <a:r>
                <a:rPr lang="en-US" sz="2000" baseline="-25000" dirty="0">
                  <a:latin typeface="Times New Roman" panose="02020603050405020304" pitchFamily="18" charset="0"/>
                  <a:cs typeface="Times New Roman" panose="02020603050405020304" pitchFamily="18" charset="0"/>
                  <a:sym typeface="Symbol" panose="05050102010706020507" pitchFamily="18" charset="2"/>
                </a:rPr>
                <a:t>1</a:t>
              </a:r>
              <a:endParaRPr lang="en-US" sz="2000" baseline="-2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550090" y="2579842"/>
              <a:ext cx="614149"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sym typeface="Symbol" panose="05050102010706020507" pitchFamily="18" charset="2"/>
                </a:rPr>
                <a:t></a:t>
              </a:r>
              <a:r>
                <a:rPr lang="en-US" sz="2000"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sz="2000" dirty="0">
                  <a:latin typeface="Times New Roman" panose="02020603050405020304" pitchFamily="18" charset="0"/>
                  <a:cs typeface="Times New Roman" panose="02020603050405020304" pitchFamily="18" charset="0"/>
                  <a:sym typeface="Symbol" panose="05050102010706020507" pitchFamily="18" charset="2"/>
                </a:rPr>
                <a:t>c</a:t>
              </a:r>
              <a:r>
                <a:rPr lang="en-US" sz="2000" baseline="-25000" dirty="0">
                  <a:latin typeface="Times New Roman" panose="02020603050405020304" pitchFamily="18" charset="0"/>
                  <a:cs typeface="Times New Roman" panose="02020603050405020304" pitchFamily="18" charset="0"/>
                  <a:sym typeface="Symbol" panose="05050102010706020507" pitchFamily="18" charset="2"/>
                </a:rPr>
                <a:t>2</a:t>
              </a:r>
              <a:endParaRPr lang="en-US" sz="2000" baseline="-25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0679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58" y="0"/>
            <a:ext cx="11082500" cy="1450757"/>
          </a:xfrm>
        </p:spPr>
        <p:txBody>
          <a:bodyPr/>
          <a:lstStyle/>
          <a:p>
            <a:r>
              <a:rPr lang="en-US" b="1" dirty="0">
                <a:latin typeface="Times New Roman" panose="02020603050405020304" pitchFamily="18" charset="0"/>
                <a:cs typeface="Times New Roman" panose="02020603050405020304" pitchFamily="18" charset="0"/>
              </a:rPr>
              <a:t>Incident, reflected and transmitted waves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84246392"/>
              </p:ext>
            </p:extLst>
          </p:nvPr>
        </p:nvGraphicFramePr>
        <p:xfrm>
          <a:off x="1831519" y="2326782"/>
          <a:ext cx="5068887" cy="2203450"/>
        </p:xfrm>
        <a:graphic>
          <a:graphicData uri="http://schemas.openxmlformats.org/presentationml/2006/ole">
            <mc:AlternateContent xmlns:mc="http://schemas.openxmlformats.org/markup-compatibility/2006">
              <mc:Choice xmlns:v="urn:schemas-microsoft-com:vml" Requires="v">
                <p:oleObj spid="_x0000_s35015" name="Equation" r:id="rId4" imgW="1752480" imgH="761760" progId="Equation.DSMT4">
                  <p:embed/>
                </p:oleObj>
              </mc:Choice>
              <mc:Fallback>
                <p:oleObj name="Equation" r:id="rId4" imgW="1752480" imgH="761760" progId="Equation.DSMT4">
                  <p:embed/>
                  <p:pic>
                    <p:nvPicPr>
                      <p:cNvPr id="0" name=""/>
                      <p:cNvPicPr/>
                      <p:nvPr/>
                    </p:nvPicPr>
                    <p:blipFill>
                      <a:blip r:embed="rId5"/>
                      <a:stretch>
                        <a:fillRect/>
                      </a:stretch>
                    </p:blipFill>
                    <p:spPr>
                      <a:xfrm>
                        <a:off x="1831519" y="2326782"/>
                        <a:ext cx="5068887" cy="22034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6117473"/>
              </p:ext>
            </p:extLst>
          </p:nvPr>
        </p:nvGraphicFramePr>
        <p:xfrm>
          <a:off x="7172220" y="2221615"/>
          <a:ext cx="3106738" cy="2193925"/>
        </p:xfrm>
        <a:graphic>
          <a:graphicData uri="http://schemas.openxmlformats.org/presentationml/2006/ole">
            <mc:AlternateContent xmlns:mc="http://schemas.openxmlformats.org/markup-compatibility/2006">
              <mc:Choice xmlns:v="urn:schemas-microsoft-com:vml" Requires="v">
                <p:oleObj spid="_x0000_s35016" name="Equation" r:id="rId6" imgW="1079280" imgH="761760" progId="Equation.DSMT4">
                  <p:embed/>
                </p:oleObj>
              </mc:Choice>
              <mc:Fallback>
                <p:oleObj name="Equation" r:id="rId6" imgW="1079280" imgH="761760" progId="Equation.DSMT4">
                  <p:embed/>
                  <p:pic>
                    <p:nvPicPr>
                      <p:cNvPr id="0" name=""/>
                      <p:cNvPicPr/>
                      <p:nvPr/>
                    </p:nvPicPr>
                    <p:blipFill>
                      <a:blip r:embed="rId7"/>
                      <a:stretch>
                        <a:fillRect/>
                      </a:stretch>
                    </p:blipFill>
                    <p:spPr>
                      <a:xfrm>
                        <a:off x="7172220" y="2221615"/>
                        <a:ext cx="3106738" cy="2193925"/>
                      </a:xfrm>
                      <a:prstGeom prst="rect">
                        <a:avLst/>
                      </a:prstGeom>
                    </p:spPr>
                  </p:pic>
                </p:oleObj>
              </mc:Fallback>
            </mc:AlternateContent>
          </a:graphicData>
        </a:graphic>
      </p:graphicFrame>
      <p:sp>
        <p:nvSpPr>
          <p:cNvPr id="7" name="Rectangle 6"/>
          <p:cNvSpPr/>
          <p:nvPr/>
        </p:nvSpPr>
        <p:spPr>
          <a:xfrm>
            <a:off x="6900406" y="2969231"/>
            <a:ext cx="3656064" cy="72946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D14E89-1A20-44D0-9055-F3407C25B451}"/>
              </a:ext>
            </a:extLst>
          </p:cNvPr>
          <p:cNvSpPr/>
          <p:nvPr/>
        </p:nvSpPr>
        <p:spPr>
          <a:xfrm>
            <a:off x="6901351" y="3728941"/>
            <a:ext cx="3656064" cy="72946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12159AE-C5F6-469C-A138-4E20522F2387}"/>
              </a:ext>
            </a:extLst>
          </p:cNvPr>
          <p:cNvSpPr txBox="1"/>
          <p:nvPr/>
        </p:nvSpPr>
        <p:spPr>
          <a:xfrm>
            <a:off x="978052" y="5038097"/>
            <a:ext cx="9914562" cy="83099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This suggests that at the boundary the incident wave is partly transmitted and partly reflected due to different impedances of the media.</a:t>
            </a:r>
          </a:p>
        </p:txBody>
      </p:sp>
    </p:spTree>
    <p:extLst>
      <p:ext uri="{BB962C8B-B14F-4D97-AF65-F5344CB8AC3E}">
        <p14:creationId xmlns:p14="http://schemas.microsoft.com/office/powerpoint/2010/main" val="15589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Determination of the reflection and transmission amplitude coefficients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boundary conditions (at x =0 for all t)</a:t>
            </a:r>
          </a:p>
        </p:txBody>
      </p:sp>
      <p:sp>
        <p:nvSpPr>
          <p:cNvPr id="4" name="Slide Number Placeholder 3"/>
          <p:cNvSpPr>
            <a:spLocks noGrp="1"/>
          </p:cNvSpPr>
          <p:nvPr>
            <p:ph type="sldNum" sz="quarter" idx="12"/>
          </p:nvPr>
        </p:nvSpPr>
        <p:spPr/>
        <p:txBody>
          <a:bodyPr/>
          <a:lstStyle/>
          <a:p>
            <a:fld id="{061CFEB1-74F7-45A5-A566-20026EB2CC31}"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72399988"/>
              </p:ext>
            </p:extLst>
          </p:nvPr>
        </p:nvGraphicFramePr>
        <p:xfrm>
          <a:off x="2995777" y="2440224"/>
          <a:ext cx="6011947" cy="1108193"/>
        </p:xfrm>
        <a:graphic>
          <a:graphicData uri="http://schemas.openxmlformats.org/presentationml/2006/ole">
            <mc:AlternateContent xmlns:mc="http://schemas.openxmlformats.org/markup-compatibility/2006">
              <mc:Choice xmlns:v="urn:schemas-microsoft-com:vml" Requires="v">
                <p:oleObj spid="_x0000_s6629" name="Equation" r:id="rId4" imgW="2755800" imgH="507960" progId="Equation.DSMT4">
                  <p:embed/>
                </p:oleObj>
              </mc:Choice>
              <mc:Fallback>
                <p:oleObj name="Equation" r:id="rId4" imgW="2755800" imgH="507960" progId="Equation.DSMT4">
                  <p:embed/>
                  <p:pic>
                    <p:nvPicPr>
                      <p:cNvPr id="0" name=""/>
                      <p:cNvPicPr/>
                      <p:nvPr/>
                    </p:nvPicPr>
                    <p:blipFill>
                      <a:blip r:embed="rId5"/>
                      <a:stretch>
                        <a:fillRect/>
                      </a:stretch>
                    </p:blipFill>
                    <p:spPr>
                      <a:xfrm>
                        <a:off x="2995777" y="2440224"/>
                        <a:ext cx="6011947" cy="110819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357400"/>
              </p:ext>
            </p:extLst>
          </p:nvPr>
        </p:nvGraphicFramePr>
        <p:xfrm>
          <a:off x="2995777" y="3794355"/>
          <a:ext cx="4737100" cy="1828800"/>
        </p:xfrm>
        <a:graphic>
          <a:graphicData uri="http://schemas.openxmlformats.org/presentationml/2006/ole">
            <mc:AlternateContent xmlns:mc="http://schemas.openxmlformats.org/markup-compatibility/2006">
              <mc:Choice xmlns:v="urn:schemas-microsoft-com:vml" Requires="v">
                <p:oleObj spid="_x0000_s6630" name="Equation" r:id="rId6" imgW="2171520" imgH="838080" progId="Equation.DSMT4">
                  <p:embed/>
                </p:oleObj>
              </mc:Choice>
              <mc:Fallback>
                <p:oleObj name="Equation" r:id="rId6" imgW="2171520" imgH="838080" progId="Equation.DSMT4">
                  <p:embed/>
                  <p:pic>
                    <p:nvPicPr>
                      <p:cNvPr id="0" name=""/>
                      <p:cNvPicPr/>
                      <p:nvPr/>
                    </p:nvPicPr>
                    <p:blipFill>
                      <a:blip r:embed="rId7"/>
                      <a:stretch>
                        <a:fillRect/>
                      </a:stretch>
                    </p:blipFill>
                    <p:spPr>
                      <a:xfrm>
                        <a:off x="2995777" y="3794355"/>
                        <a:ext cx="4737100" cy="1828800"/>
                      </a:xfrm>
                      <a:prstGeom prst="rect">
                        <a:avLst/>
                      </a:prstGeom>
                    </p:spPr>
                  </p:pic>
                </p:oleObj>
              </mc:Fallback>
            </mc:AlternateContent>
          </a:graphicData>
        </a:graphic>
      </p:graphicFrame>
      <p:sp>
        <p:nvSpPr>
          <p:cNvPr id="7" name="Rectangle 6"/>
          <p:cNvSpPr/>
          <p:nvPr/>
        </p:nvSpPr>
        <p:spPr>
          <a:xfrm>
            <a:off x="3753134" y="2961564"/>
            <a:ext cx="5445457" cy="586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9487" y="4694830"/>
            <a:ext cx="4244453" cy="92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9CC355-DC2D-4381-BBDB-5AEF63DF023A}"/>
              </a:ext>
            </a:extLst>
          </p:cNvPr>
          <p:cNvSpPr txBox="1"/>
          <p:nvPr/>
        </p:nvSpPr>
        <p:spPr>
          <a:xfrm>
            <a:off x="1163955" y="3487888"/>
            <a:ext cx="986409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This condition suggests that there is a continuity of the displacement.</a:t>
            </a:r>
          </a:p>
        </p:txBody>
      </p:sp>
      <p:sp>
        <p:nvSpPr>
          <p:cNvPr id="10" name="TextBox 9">
            <a:extLst>
              <a:ext uri="{FF2B5EF4-FFF2-40B4-BE49-F238E27FC236}">
                <a16:creationId xmlns:a16="http://schemas.microsoft.com/office/drawing/2014/main" id="{1F11E8CC-3D42-4AE4-904E-9898FC4C1B7C}"/>
              </a:ext>
            </a:extLst>
          </p:cNvPr>
          <p:cNvSpPr txBox="1"/>
          <p:nvPr/>
        </p:nvSpPr>
        <p:spPr>
          <a:xfrm>
            <a:off x="929668" y="5456554"/>
            <a:ext cx="9864090" cy="70788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This condition suggests that the transverse forces have  to  be equal  so as to prevent an infinite acceleration of an infinitesimal segment of string  at the interface.</a:t>
            </a:r>
          </a:p>
        </p:txBody>
      </p:sp>
    </p:spTree>
    <p:extLst>
      <p:ext uri="{BB962C8B-B14F-4D97-AF65-F5344CB8AC3E}">
        <p14:creationId xmlns:p14="http://schemas.microsoft.com/office/powerpoint/2010/main" val="16066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a:t>
            </a:fld>
            <a:endParaRPr lang="en-US"/>
          </a:p>
        </p:txBody>
      </p:sp>
      <p:pic>
        <p:nvPicPr>
          <p:cNvPr id="27650" name="Picture 2" descr="https://upload.wikimedia.org/wikipedia/commons/4/44/Plane_Wave_3D_Animation_300x216_255Color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33856" y="3341069"/>
            <a:ext cx="4065954" cy="292748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upload.wikimedia.org/wikipedia/commons/thumb/d/d3/Wave_Sinusoidal_Cosine_wave_sine_Blue.svg/300px-Wave_Sinusoidal_Cosine_wave_sine_Blu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33" y="632489"/>
            <a:ext cx="4740196" cy="1753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437252"/>
            <a:ext cx="6879907"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typical representation of a  wave propagating in space</a:t>
            </a:r>
          </a:p>
        </p:txBody>
      </p:sp>
      <p:pic>
        <p:nvPicPr>
          <p:cNvPr id="27654" name="Picture 6" descr="https://upload.wikimedia.org/wikipedia/commons/4/41/AC_wave_Positive_direc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49201" y="652672"/>
            <a:ext cx="1751257" cy="1780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4193" y="2560384"/>
            <a:ext cx="4666293"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propagating wave causing the individual oscillators in the medium to oscillate</a:t>
            </a:r>
          </a:p>
        </p:txBody>
      </p:sp>
      <p:sp>
        <p:nvSpPr>
          <p:cNvPr id="8" name="TextBox 7"/>
          <p:cNvSpPr txBox="1"/>
          <p:nvPr/>
        </p:nvSpPr>
        <p:spPr>
          <a:xfrm>
            <a:off x="5759500" y="4315891"/>
            <a:ext cx="6280986"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Overall oscillation of the oscillators  with the same phase in the same plane forms the travelling plane wave.</a:t>
            </a:r>
          </a:p>
          <a:p>
            <a:r>
              <a:rPr lang="en-US" sz="2400" dirty="0">
                <a:latin typeface="Times New Roman" panose="02020603050405020304" pitchFamily="18" charset="0"/>
                <a:cs typeface="Times New Roman" panose="02020603050405020304" pitchFamily="18" charset="0"/>
              </a:rPr>
              <a:t>Note : each color represents a different phase of the wave.</a:t>
            </a:r>
          </a:p>
        </p:txBody>
      </p:sp>
      <p:sp>
        <p:nvSpPr>
          <p:cNvPr id="9" name="Rectangle 8"/>
          <p:cNvSpPr/>
          <p:nvPr/>
        </p:nvSpPr>
        <p:spPr>
          <a:xfrm>
            <a:off x="4011080" y="6391121"/>
            <a:ext cx="4138121" cy="369332"/>
          </a:xfrm>
          <a:prstGeom prst="rect">
            <a:avLst/>
          </a:prstGeom>
        </p:spPr>
        <p:txBody>
          <a:bodyPr wrap="none">
            <a:spAutoFit/>
          </a:bodyPr>
          <a:lstStyle/>
          <a:p>
            <a:r>
              <a:rPr lang="en-US" dirty="0"/>
              <a:t>https://en.wikipedia.org/wiki/Plane_wave</a:t>
            </a:r>
          </a:p>
        </p:txBody>
      </p:sp>
      <p:sp>
        <p:nvSpPr>
          <p:cNvPr id="10" name="TextBox 9"/>
          <p:cNvSpPr txBox="1"/>
          <p:nvPr/>
        </p:nvSpPr>
        <p:spPr>
          <a:xfrm>
            <a:off x="3042453" y="94540"/>
            <a:ext cx="573712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Concept of Plane wave</a:t>
            </a:r>
          </a:p>
        </p:txBody>
      </p:sp>
      <p:sp>
        <p:nvSpPr>
          <p:cNvPr id="11" name="Right Arrow 10"/>
          <p:cNvSpPr/>
          <p:nvPr/>
        </p:nvSpPr>
        <p:spPr>
          <a:xfrm>
            <a:off x="6131904" y="1186428"/>
            <a:ext cx="1091381" cy="59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580986">
            <a:off x="5958838" y="3260576"/>
            <a:ext cx="1091381" cy="59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22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86" y="99631"/>
            <a:ext cx="11240296" cy="1450757"/>
          </a:xfrm>
        </p:spPr>
        <p:txBody>
          <a:bodyPr/>
          <a:lstStyle/>
          <a:p>
            <a:r>
              <a:rPr lang="en-US" b="1" dirty="0">
                <a:latin typeface="Times New Roman" panose="02020603050405020304" pitchFamily="18" charset="0"/>
                <a:cs typeface="Times New Roman" panose="02020603050405020304" pitchFamily="18" charset="0"/>
              </a:rPr>
              <a:t>Reflection and transmission coefficients</a:t>
            </a:r>
          </a:p>
        </p:txBody>
      </p:sp>
      <p:sp>
        <p:nvSpPr>
          <p:cNvPr id="3" name="Content Placeholder 2"/>
          <p:cNvSpPr>
            <a:spLocks noGrp="1"/>
          </p:cNvSpPr>
          <p:nvPr>
            <p:ph idx="1"/>
          </p:nvPr>
        </p:nvSpPr>
        <p:spPr>
          <a:xfrm>
            <a:off x="892563" y="4268211"/>
            <a:ext cx="10598851" cy="145075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 these coefficients are independent of </a:t>
            </a:r>
            <a:r>
              <a:rPr lang="en-US" sz="2400" dirty="0">
                <a:latin typeface="Times New Roman" panose="02020603050405020304" pitchFamily="18" charset="0"/>
                <a:cs typeface="Times New Roman" panose="02020603050405020304" pitchFamily="18" charset="0"/>
                <a:sym typeface="Symbol" panose="05050102010706020507" pitchFamily="18" charset="2"/>
              </a:rPr>
              <a:t> and hold for waves of all frequencies.</a:t>
            </a:r>
          </a:p>
        </p:txBody>
      </p:sp>
      <p:sp>
        <p:nvSpPr>
          <p:cNvPr id="4" name="Slide Number Placeholder 3"/>
          <p:cNvSpPr>
            <a:spLocks noGrp="1"/>
          </p:cNvSpPr>
          <p:nvPr>
            <p:ph type="sldNum" sz="quarter" idx="12"/>
          </p:nvPr>
        </p:nvSpPr>
        <p:spPr/>
        <p:txBody>
          <a:bodyPr/>
          <a:lstStyle/>
          <a:p>
            <a:fld id="{061CFEB1-74F7-45A5-A566-20026EB2CC31}" type="slidenum">
              <a:rPr lang="en-US" smtClean="0"/>
              <a:t>20</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551747" y="2116355"/>
                <a:ext cx="7675277" cy="17208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400" i="0">
                          <a:solidFill>
                            <a:srgbClr val="000000"/>
                          </a:solidFill>
                          <a:latin typeface="Cambria Math" panose="02040503050406030204" pitchFamily="18" charset="0"/>
                        </a:rPr>
                        <m:t>Reflection</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coefficient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of</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amplitude</m:t>
                      </m:r>
                      <m:r>
                        <m:rPr>
                          <m:nor/>
                        </m:rPr>
                        <a:rPr lang="en-US" sz="2400" i="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𝐵</m:t>
                              </m:r>
                            </m:e>
                            <m:sub>
                              <m:r>
                                <a:rPr lang="en-US" sz="2400" i="1">
                                  <a:solidFill>
                                    <a:srgbClr val="000000"/>
                                  </a:solidFill>
                                  <a:latin typeface="Cambria Math" panose="02040503050406030204" pitchFamily="18" charset="0"/>
                                </a:rPr>
                                <m:t>1</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1</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2</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2</m:t>
                              </m:r>
                            </m:sub>
                          </m:sSub>
                        </m:den>
                      </m:f>
                    </m:oMath>
                    <m:oMath xmlns:m="http://schemas.openxmlformats.org/officeDocument/2006/math">
                      <m:r>
                        <m:rPr>
                          <m:nor/>
                        </m:rPr>
                        <a:rPr lang="en-US" sz="2400" i="0">
                          <a:solidFill>
                            <a:srgbClr val="000000"/>
                          </a:solidFill>
                          <a:latin typeface="Cambria Math" panose="02040503050406030204" pitchFamily="18" charset="0"/>
                        </a:rPr>
                        <m:t>transmission</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coefficient</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of</m:t>
                      </m:r>
                      <m:r>
                        <m:rPr>
                          <m:nor/>
                        </m:rPr>
                        <a:rPr lang="en-US" sz="2400" i="0">
                          <a:solidFill>
                            <a:srgbClr val="000000"/>
                          </a:solidFill>
                          <a:latin typeface="Cambria Math" panose="02040503050406030204" pitchFamily="18" charset="0"/>
                        </a:rPr>
                        <m:t> </m:t>
                      </m:r>
                      <m:r>
                        <m:rPr>
                          <m:nor/>
                        </m:rPr>
                        <a:rPr lang="en-US" sz="2400" i="0">
                          <a:solidFill>
                            <a:srgbClr val="000000"/>
                          </a:solidFill>
                          <a:latin typeface="Cambria Math" panose="02040503050406030204" pitchFamily="18" charset="0"/>
                        </a:rPr>
                        <m:t>amplitude</m:t>
                      </m:r>
                      <m:r>
                        <m:rPr>
                          <m:nor/>
                        </m:rPr>
                        <a:rPr lang="en-US" sz="2400" i="0">
                          <a:solidFill>
                            <a:srgbClr val="000000"/>
                          </a:solidFill>
                          <a:latin typeface="Cambria Math" panose="02040503050406030204" pitchFamily="18" charset="0"/>
                        </a:rPr>
                        <m:t>, </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2</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𝐴</m:t>
                              </m:r>
                            </m:e>
                            <m:sub>
                              <m:r>
                                <a:rPr lang="en-US" sz="2400" i="1">
                                  <a:solidFill>
                                    <a:srgbClr val="000000"/>
                                  </a:solidFill>
                                  <a:latin typeface="Cambria Math" panose="02040503050406030204" pitchFamily="18" charset="0"/>
                                </a:rPr>
                                <m:t>1</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1</m:t>
                              </m:r>
                            </m:sub>
                          </m:sSub>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𝑍</m:t>
                              </m:r>
                            </m:e>
                            <m:sub>
                              <m:r>
                                <a:rPr lang="en-US" sz="2400" i="1">
                                  <a:solidFill>
                                    <a:srgbClr val="000000"/>
                                  </a:solidFill>
                                  <a:latin typeface="Cambria Math" panose="02040503050406030204" pitchFamily="18" charset="0"/>
                                </a:rPr>
                                <m:t>2</m:t>
                              </m:r>
                            </m:sub>
                          </m:sSub>
                        </m:den>
                      </m:f>
                    </m:oMath>
                  </m:oMathPara>
                </a14:m>
                <a:endParaRPr lang="en-US" sz="2400" dirty="0"/>
              </a:p>
            </p:txBody>
          </p:sp>
        </mc:Choice>
        <mc:Fallback xmlns="">
          <p:sp>
            <p:nvSpPr>
              <p:cNvPr id="5" name="Object 4"/>
              <p:cNvSpPr txBox="1">
                <a:spLocks noRot="1" noChangeAspect="1" noMove="1" noResize="1" noEditPoints="1" noAdjustHandles="1" noChangeArrowheads="1" noChangeShapeType="1" noTextEdit="1"/>
              </p:cNvSpPr>
              <p:nvPr/>
            </p:nvSpPr>
            <p:spPr>
              <a:xfrm>
                <a:off x="2551747" y="2116355"/>
                <a:ext cx="7675277" cy="172085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3351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18" y="286603"/>
            <a:ext cx="10902462" cy="1450757"/>
          </a:xfrm>
        </p:spPr>
        <p:txBody>
          <a:bodyPr/>
          <a:lstStyle/>
          <a:p>
            <a:r>
              <a:rPr lang="en-US" b="1" dirty="0">
                <a:latin typeface="Times New Roman" panose="02020603050405020304" pitchFamily="18" charset="0"/>
                <a:cs typeface="Times New Roman" panose="02020603050405020304" pitchFamily="18" charset="0"/>
              </a:rPr>
              <a:t>Reflections of string at fixed end (Z = </a:t>
            </a:r>
            <a:r>
              <a:rPr lang="en-US" b="1" dirty="0">
                <a:latin typeface="Times New Roman" panose="02020603050405020304" pitchFamily="18" charset="0"/>
                <a:cs typeface="Times New Roman" panose="02020603050405020304" pitchFamily="18" charset="0"/>
                <a:sym typeface="Symbol" panose="05050102010706020507" pitchFamily="18" charset="2"/>
              </a:rPr>
              <a:t>) and at free end (Z = 0)</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21</a:t>
            </a:fld>
            <a:endParaRPr lang="en-US"/>
          </a:p>
        </p:txBody>
      </p:sp>
      <p:pic>
        <p:nvPicPr>
          <p:cNvPr id="35842" name="Picture 2" descr="animation of wave pulse reflecting from hard bound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10" y="1796125"/>
            <a:ext cx="3402256" cy="3402257"/>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animation of wave pulse reflecting from soft bound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0320" y="1921350"/>
            <a:ext cx="2960138" cy="2960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41945" y="6459785"/>
            <a:ext cx="5969070" cy="369332"/>
          </a:xfrm>
          <a:prstGeom prst="rect">
            <a:avLst/>
          </a:prstGeom>
        </p:spPr>
        <p:txBody>
          <a:bodyPr wrap="none">
            <a:spAutoFit/>
          </a:bodyPr>
          <a:lstStyle/>
          <a:p>
            <a:r>
              <a:rPr lang="en-US" dirty="0"/>
              <a:t>https://www.acs.psu.edu/drussell/demos/reflect/reflect.html</a:t>
            </a:r>
          </a:p>
        </p:txBody>
      </p:sp>
      <p:sp>
        <p:nvSpPr>
          <p:cNvPr id="6" name="TextBox 5"/>
          <p:cNvSpPr txBox="1"/>
          <p:nvPr/>
        </p:nvSpPr>
        <p:spPr>
          <a:xfrm>
            <a:off x="534572" y="4881489"/>
            <a:ext cx="4346917" cy="1323439"/>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At a fixed (hard) boundary, the displacement remains zero and the reflected wave changes its polarity (undergoes a 180</a:t>
            </a:r>
            <a:r>
              <a:rPr lang="en-US" sz="2000" i="1" baseline="30000" dirty="0">
                <a:latin typeface="Times New Roman" panose="02020603050405020304" pitchFamily="18" charset="0"/>
                <a:cs typeface="Times New Roman" panose="02020603050405020304" pitchFamily="18" charset="0"/>
              </a:rPr>
              <a:t>o</a:t>
            </a:r>
            <a:r>
              <a:rPr lang="en-US" sz="2000" i="1" dirty="0">
                <a:latin typeface="Times New Roman" panose="02020603050405020304" pitchFamily="18" charset="0"/>
                <a:cs typeface="Times New Roman" panose="02020603050405020304" pitchFamily="18" charset="0"/>
              </a:rPr>
              <a:t> phase change)</a:t>
            </a:r>
            <a:endParaRPr lang="en-US"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636433" y="4881488"/>
            <a:ext cx="4237893" cy="1323439"/>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At a free (soft) boundary, the restoring force is zero and the reflected wave has the same polarity (no phase change) as the incident wave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96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22</a:t>
            </a:fld>
            <a:endParaRPr lang="en-US"/>
          </a:p>
        </p:txBody>
      </p:sp>
      <p:pic>
        <p:nvPicPr>
          <p:cNvPr id="6" name="Picture 5"/>
          <p:cNvPicPr>
            <a:picLocks noChangeAspect="1"/>
          </p:cNvPicPr>
          <p:nvPr/>
        </p:nvPicPr>
        <p:blipFill>
          <a:blip r:embed="rId2"/>
          <a:stretch>
            <a:fillRect/>
          </a:stretch>
        </p:blipFill>
        <p:spPr>
          <a:xfrm>
            <a:off x="2188755" y="2518401"/>
            <a:ext cx="7904026" cy="3358641"/>
          </a:xfrm>
          <a:prstGeom prst="rect">
            <a:avLst/>
          </a:prstGeom>
        </p:spPr>
      </p:pic>
      <p:sp>
        <p:nvSpPr>
          <p:cNvPr id="7" name="TextBox 6"/>
          <p:cNvSpPr txBox="1"/>
          <p:nvPr/>
        </p:nvSpPr>
        <p:spPr>
          <a:xfrm>
            <a:off x="442913" y="242888"/>
            <a:ext cx="10987087" cy="1692771"/>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Example 1</a:t>
            </a:r>
          </a:p>
          <a:p>
            <a:r>
              <a:rPr lang="en-US" sz="2400" dirty="0">
                <a:latin typeface="Times New Roman" panose="02020603050405020304" pitchFamily="18" charset="0"/>
                <a:cs typeface="Times New Roman" panose="02020603050405020304" pitchFamily="18" charset="0"/>
              </a:rPr>
              <a:t>A triangular shaped pulse of length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is reflected at the fixed end of the string on which it travels (Z</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sym typeface="Symbol" panose="05050102010706020507" pitchFamily="18" charset="2"/>
              </a:rPr>
              <a:t>). Sketch the shape of the pulse after a length (a) </a:t>
            </a:r>
            <a:r>
              <a:rPr lang="en-US" sz="2400" i="1" dirty="0">
                <a:latin typeface="Times New Roman" panose="02020603050405020304" pitchFamily="18" charset="0"/>
                <a:cs typeface="Times New Roman" panose="02020603050405020304" pitchFamily="18" charset="0"/>
                <a:sym typeface="Symbol" panose="05050102010706020507" pitchFamily="18" charset="2"/>
              </a:rPr>
              <a:t>l</a:t>
            </a:r>
            <a:r>
              <a:rPr lang="en-US" sz="2400" dirty="0">
                <a:latin typeface="Times New Roman" panose="02020603050405020304" pitchFamily="18" charset="0"/>
                <a:cs typeface="Times New Roman" panose="02020603050405020304" pitchFamily="18" charset="0"/>
                <a:sym typeface="Symbol" panose="05050102010706020507" pitchFamily="18" charset="2"/>
              </a:rPr>
              <a:t>/4    (b)  </a:t>
            </a:r>
            <a:r>
              <a:rPr lang="en-US" sz="2400" i="1" dirty="0">
                <a:latin typeface="Times New Roman" panose="02020603050405020304" pitchFamily="18" charset="0"/>
                <a:cs typeface="Times New Roman" panose="02020603050405020304" pitchFamily="18" charset="0"/>
                <a:sym typeface="Symbol" panose="05050102010706020507" pitchFamily="18" charset="2"/>
              </a:rPr>
              <a:t>l</a:t>
            </a:r>
            <a:r>
              <a:rPr lang="en-US" sz="2400" dirty="0">
                <a:latin typeface="Times New Roman" panose="02020603050405020304" pitchFamily="18" charset="0"/>
                <a:cs typeface="Times New Roman" panose="02020603050405020304" pitchFamily="18" charset="0"/>
                <a:sym typeface="Symbol" panose="05050102010706020507" pitchFamily="18" charset="2"/>
              </a:rPr>
              <a:t>/2    </a:t>
            </a:r>
          </a:p>
          <a:p>
            <a:r>
              <a:rPr lang="en-US" sz="2400" dirty="0">
                <a:latin typeface="Times New Roman" panose="02020603050405020304" pitchFamily="18" charset="0"/>
                <a:cs typeface="Times New Roman" panose="02020603050405020304" pitchFamily="18" charset="0"/>
                <a:sym typeface="Symbol" panose="05050102010706020507" pitchFamily="18" charset="2"/>
              </a:rPr>
              <a:t>  (c) 3</a:t>
            </a:r>
            <a:r>
              <a:rPr lang="en-US" sz="2400" i="1" dirty="0">
                <a:latin typeface="Times New Roman" panose="02020603050405020304" pitchFamily="18" charset="0"/>
                <a:cs typeface="Times New Roman" panose="02020603050405020304" pitchFamily="18" charset="0"/>
                <a:sym typeface="Symbol" panose="05050102010706020507" pitchFamily="18" charset="2"/>
              </a:rPr>
              <a:t>l</a:t>
            </a:r>
            <a:r>
              <a:rPr lang="en-US" sz="2400" dirty="0">
                <a:latin typeface="Times New Roman" panose="02020603050405020304" pitchFamily="18" charset="0"/>
                <a:cs typeface="Times New Roman" panose="02020603050405020304" pitchFamily="18" charset="0"/>
                <a:sym typeface="Symbol" panose="05050102010706020507" pitchFamily="18" charset="2"/>
              </a:rPr>
              <a:t>/4     and    (d)</a:t>
            </a:r>
            <a:r>
              <a:rPr lang="en-US" sz="2400" i="1" dirty="0">
                <a:latin typeface="Times New Roman" panose="02020603050405020304" pitchFamily="18" charset="0"/>
                <a:cs typeface="Times New Roman" panose="02020603050405020304" pitchFamily="18" charset="0"/>
                <a:sym typeface="Symbol" panose="05050102010706020507" pitchFamily="18" charset="2"/>
              </a:rPr>
              <a:t> l </a:t>
            </a:r>
            <a:r>
              <a:rPr lang="en-US" sz="2400" dirty="0">
                <a:latin typeface="Times New Roman" panose="02020603050405020304" pitchFamily="18" charset="0"/>
                <a:cs typeface="Times New Roman" panose="02020603050405020304" pitchFamily="18" charset="0"/>
                <a:sym typeface="Symbol" panose="05050102010706020507" pitchFamily="18" charset="2"/>
              </a:rPr>
              <a:t>of the pulse has been reflected.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90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C9FE-EE23-4B29-B230-8BEA1A47383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How to obtain a reflected pulse</a:t>
            </a:r>
          </a:p>
        </p:txBody>
      </p:sp>
      <p:sp>
        <p:nvSpPr>
          <p:cNvPr id="3" name="Content Placeholder 2">
            <a:extLst>
              <a:ext uri="{FF2B5EF4-FFF2-40B4-BE49-F238E27FC236}">
                <a16:creationId xmlns:a16="http://schemas.microsoft.com/office/drawing/2014/main" id="{532249B2-EF9E-40DA-8738-DEC00BAA8A2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C41ED4-7A89-4DFF-AC2D-B3049908F50E}"/>
              </a:ext>
            </a:extLst>
          </p:cNvPr>
          <p:cNvSpPr>
            <a:spLocks noGrp="1"/>
          </p:cNvSpPr>
          <p:nvPr>
            <p:ph type="sldNum" sz="quarter" idx="12"/>
          </p:nvPr>
        </p:nvSpPr>
        <p:spPr/>
        <p:txBody>
          <a:bodyPr/>
          <a:lstStyle/>
          <a:p>
            <a:fld id="{061CFEB1-74F7-45A5-A566-20026EB2CC31}" type="slidenum">
              <a:rPr lang="en-US" smtClean="0"/>
              <a:t>23</a:t>
            </a:fld>
            <a:endParaRPr lang="en-US"/>
          </a:p>
        </p:txBody>
      </p:sp>
      <p:pic>
        <p:nvPicPr>
          <p:cNvPr id="5" name="Picture 4">
            <a:extLst>
              <a:ext uri="{FF2B5EF4-FFF2-40B4-BE49-F238E27FC236}">
                <a16:creationId xmlns:a16="http://schemas.microsoft.com/office/drawing/2014/main" id="{9F0F4132-A7FB-40A9-A34A-EE3F5DFAFAC1}"/>
              </a:ext>
            </a:extLst>
          </p:cNvPr>
          <p:cNvPicPr>
            <a:picLocks noChangeAspect="1"/>
          </p:cNvPicPr>
          <p:nvPr/>
        </p:nvPicPr>
        <p:blipFill>
          <a:blip r:embed="rId3"/>
          <a:stretch>
            <a:fillRect/>
          </a:stretch>
        </p:blipFill>
        <p:spPr>
          <a:xfrm>
            <a:off x="1479141" y="2078415"/>
            <a:ext cx="8149189" cy="3557998"/>
          </a:xfrm>
          <a:prstGeom prst="rect">
            <a:avLst/>
          </a:prstGeom>
        </p:spPr>
      </p:pic>
      <p:cxnSp>
        <p:nvCxnSpPr>
          <p:cNvPr id="7" name="Straight Connector 6">
            <a:extLst>
              <a:ext uri="{FF2B5EF4-FFF2-40B4-BE49-F238E27FC236}">
                <a16:creationId xmlns:a16="http://schemas.microsoft.com/office/drawing/2014/main" id="{0B67791A-A0F9-4BAF-8CB8-6A7E981C6229}"/>
              </a:ext>
            </a:extLst>
          </p:cNvPr>
          <p:cNvCxnSpPr/>
          <p:nvPr/>
        </p:nvCxnSpPr>
        <p:spPr>
          <a:xfrm flipV="1">
            <a:off x="5509260" y="3577590"/>
            <a:ext cx="902970" cy="8078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A6D23D-A4C3-40C6-A157-0AD9AD18D458}"/>
              </a:ext>
            </a:extLst>
          </p:cNvPr>
          <p:cNvCxnSpPr>
            <a:cxnSpLocks/>
          </p:cNvCxnSpPr>
          <p:nvPr/>
        </p:nvCxnSpPr>
        <p:spPr>
          <a:xfrm>
            <a:off x="6412230" y="3577590"/>
            <a:ext cx="468630" cy="403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79F661-8468-4AD1-B8EF-D1600F0D95FB}"/>
              </a:ext>
            </a:extLst>
          </p:cNvPr>
          <p:cNvCxnSpPr>
            <a:cxnSpLocks/>
          </p:cNvCxnSpPr>
          <p:nvPr/>
        </p:nvCxnSpPr>
        <p:spPr>
          <a:xfrm flipH="1">
            <a:off x="6880860" y="4375642"/>
            <a:ext cx="437920" cy="42352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787561-6532-4447-9631-258A5350848D}"/>
              </a:ext>
            </a:extLst>
          </p:cNvPr>
          <p:cNvCxnSpPr/>
          <p:nvPr/>
        </p:nvCxnSpPr>
        <p:spPr>
          <a:xfrm flipH="1" flipV="1">
            <a:off x="6503670" y="4362581"/>
            <a:ext cx="365760" cy="4137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A0D60C-8724-4B81-B1D7-EEE77B1C208F}"/>
              </a:ext>
            </a:extLst>
          </p:cNvPr>
          <p:cNvCxnSpPr>
            <a:cxnSpLocks/>
          </p:cNvCxnSpPr>
          <p:nvPr/>
        </p:nvCxnSpPr>
        <p:spPr>
          <a:xfrm>
            <a:off x="6880860" y="3981515"/>
            <a:ext cx="437920" cy="39412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9D5DC13-882A-466C-9A2C-D708F278F940}"/>
              </a:ext>
            </a:extLst>
          </p:cNvPr>
          <p:cNvSpPr/>
          <p:nvPr/>
        </p:nvSpPr>
        <p:spPr>
          <a:xfrm>
            <a:off x="6892290" y="4387072"/>
            <a:ext cx="43792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41FEC1-972F-49EB-87D2-92F43B99A738}"/>
              </a:ext>
            </a:extLst>
          </p:cNvPr>
          <p:cNvSpPr txBox="1"/>
          <p:nvPr/>
        </p:nvSpPr>
        <p:spPr>
          <a:xfrm>
            <a:off x="2563670" y="5102611"/>
            <a:ext cx="3128470" cy="707886"/>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Phase reversal part of the reflected wave</a:t>
            </a:r>
          </a:p>
        </p:txBody>
      </p:sp>
      <p:cxnSp>
        <p:nvCxnSpPr>
          <p:cNvPr id="24" name="Straight Arrow Connector 23">
            <a:extLst>
              <a:ext uri="{FF2B5EF4-FFF2-40B4-BE49-F238E27FC236}">
                <a16:creationId xmlns:a16="http://schemas.microsoft.com/office/drawing/2014/main" id="{7B28C0C3-CD2D-4AD5-888D-3001B7C9DA55}"/>
              </a:ext>
            </a:extLst>
          </p:cNvPr>
          <p:cNvCxnSpPr/>
          <p:nvPr/>
        </p:nvCxnSpPr>
        <p:spPr>
          <a:xfrm flipV="1">
            <a:off x="5349240" y="4587403"/>
            <a:ext cx="1297305" cy="8114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7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24</a:t>
            </a:fld>
            <a:endParaRPr lang="en-US"/>
          </a:p>
        </p:txBody>
      </p:sp>
      <p:pic>
        <p:nvPicPr>
          <p:cNvPr id="5" name="Picture 4"/>
          <p:cNvPicPr>
            <a:picLocks noChangeAspect="1"/>
          </p:cNvPicPr>
          <p:nvPr/>
        </p:nvPicPr>
        <p:blipFill>
          <a:blip r:embed="rId2"/>
          <a:stretch>
            <a:fillRect/>
          </a:stretch>
        </p:blipFill>
        <p:spPr>
          <a:xfrm>
            <a:off x="472007" y="727657"/>
            <a:ext cx="5553256" cy="2424594"/>
          </a:xfrm>
          <a:prstGeom prst="rect">
            <a:avLst/>
          </a:prstGeom>
        </p:spPr>
      </p:pic>
      <p:pic>
        <p:nvPicPr>
          <p:cNvPr id="6" name="Picture 5"/>
          <p:cNvPicPr>
            <a:picLocks noChangeAspect="1"/>
          </p:cNvPicPr>
          <p:nvPr/>
        </p:nvPicPr>
        <p:blipFill>
          <a:blip r:embed="rId3"/>
          <a:stretch>
            <a:fillRect/>
          </a:stretch>
        </p:blipFill>
        <p:spPr>
          <a:xfrm>
            <a:off x="5878365" y="727657"/>
            <a:ext cx="6093119" cy="2475938"/>
          </a:xfrm>
          <a:prstGeom prst="rect">
            <a:avLst/>
          </a:prstGeom>
        </p:spPr>
      </p:pic>
      <p:pic>
        <p:nvPicPr>
          <p:cNvPr id="7" name="Picture 6"/>
          <p:cNvPicPr>
            <a:picLocks noChangeAspect="1"/>
          </p:cNvPicPr>
          <p:nvPr/>
        </p:nvPicPr>
        <p:blipFill>
          <a:blip r:embed="rId4"/>
          <a:stretch>
            <a:fillRect/>
          </a:stretch>
        </p:blipFill>
        <p:spPr>
          <a:xfrm>
            <a:off x="100013" y="3540859"/>
            <a:ext cx="6200645" cy="2876719"/>
          </a:xfrm>
          <a:prstGeom prst="rect">
            <a:avLst/>
          </a:prstGeom>
        </p:spPr>
      </p:pic>
      <p:pic>
        <p:nvPicPr>
          <p:cNvPr id="8" name="Picture 7"/>
          <p:cNvPicPr>
            <a:picLocks noChangeAspect="1"/>
          </p:cNvPicPr>
          <p:nvPr/>
        </p:nvPicPr>
        <p:blipFill rotWithShape="1">
          <a:blip r:embed="rId5"/>
          <a:srcRect r="5465"/>
          <a:stretch/>
        </p:blipFill>
        <p:spPr>
          <a:xfrm>
            <a:off x="6025263" y="3903691"/>
            <a:ext cx="6166737" cy="2556094"/>
          </a:xfrm>
          <a:prstGeom prst="rect">
            <a:avLst/>
          </a:prstGeom>
        </p:spPr>
      </p:pic>
      <p:sp>
        <p:nvSpPr>
          <p:cNvPr id="9" name="TextBox 8"/>
          <p:cNvSpPr txBox="1"/>
          <p:nvPr/>
        </p:nvSpPr>
        <p:spPr>
          <a:xfrm>
            <a:off x="4750496" y="0"/>
            <a:ext cx="310032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Solution</a:t>
            </a:r>
          </a:p>
        </p:txBody>
      </p:sp>
    </p:spTree>
    <p:extLst>
      <p:ext uri="{BB962C8B-B14F-4D97-AF65-F5344CB8AC3E}">
        <p14:creationId xmlns:p14="http://schemas.microsoft.com/office/powerpoint/2010/main" val="183469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25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5082313"/>
              </p:ext>
            </p:extLst>
          </p:nvPr>
        </p:nvGraphicFramePr>
        <p:xfrm>
          <a:off x="1772458" y="163830"/>
          <a:ext cx="8128000" cy="3230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An</a:t>
                      </a:r>
                      <a:r>
                        <a:rPr lang="en-US" sz="2000" b="1" baseline="0" dirty="0">
                          <a:latin typeface="Times New Roman" panose="02020603050405020304" pitchFamily="18" charset="0"/>
                          <a:cs typeface="Times New Roman" panose="02020603050405020304" pitchFamily="18" charset="0"/>
                        </a:rPr>
                        <a:t> incident wave t</a:t>
                      </a:r>
                      <a:r>
                        <a:rPr lang="en-US" sz="2000" b="1" dirty="0">
                          <a:latin typeface="Times New Roman" panose="02020603050405020304" pitchFamily="18" charset="0"/>
                          <a:cs typeface="Times New Roman" panose="02020603050405020304" pitchFamily="18" charset="0"/>
                        </a:rPr>
                        <a:t>ravelling from </a:t>
                      </a:r>
                      <a:r>
                        <a:rPr lang="en-US" sz="2000" b="1" i="0" kern="1200" dirty="0">
                          <a:solidFill>
                            <a:schemeClr val="lt1"/>
                          </a:solidFill>
                          <a:effectLst/>
                          <a:latin typeface="Times New Roman" panose="02020603050405020304" pitchFamily="18" charset="0"/>
                          <a:ea typeface="+mn-ea"/>
                          <a:cs typeface="Times New Roman" panose="02020603050405020304" pitchFamily="18" charset="0"/>
                        </a:rPr>
                        <a:t>a high density (low wave speed) region towards a low density (high wave speed) region.</a:t>
                      </a:r>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An</a:t>
                      </a:r>
                      <a:r>
                        <a:rPr lang="en-US" sz="2000" b="1" baseline="0" dirty="0">
                          <a:latin typeface="Times New Roman" panose="02020603050405020304" pitchFamily="18" charset="0"/>
                          <a:cs typeface="Times New Roman" panose="02020603050405020304" pitchFamily="18" charset="0"/>
                        </a:rPr>
                        <a:t> incident wave t</a:t>
                      </a:r>
                      <a:r>
                        <a:rPr lang="en-US" sz="2000" b="1" dirty="0">
                          <a:latin typeface="Times New Roman" panose="02020603050405020304" pitchFamily="18" charset="0"/>
                          <a:cs typeface="Times New Roman" panose="02020603050405020304" pitchFamily="18" charset="0"/>
                        </a:rPr>
                        <a:t>ravelling from  </a:t>
                      </a:r>
                      <a:r>
                        <a:rPr lang="en-US" sz="2000" b="1" i="0" kern="1200" dirty="0">
                          <a:solidFill>
                            <a:schemeClr val="lt1"/>
                          </a:solidFill>
                          <a:effectLst/>
                          <a:latin typeface="Times New Roman" panose="02020603050405020304" pitchFamily="18" charset="0"/>
                          <a:ea typeface="+mn-ea"/>
                          <a:cs typeface="Times New Roman" panose="02020603050405020304" pitchFamily="18" charset="0"/>
                        </a:rPr>
                        <a:t>a low density (high wave speed) region towards a high density (low wave speed) region.</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sz="2000" b="0" i="1" kern="1200" dirty="0">
                          <a:solidFill>
                            <a:schemeClr val="dk1"/>
                          </a:solidFill>
                          <a:effectLst/>
                          <a:latin typeface="Times New Roman" panose="02020603050405020304" pitchFamily="18" charset="0"/>
                          <a:ea typeface="+mn-ea"/>
                          <a:cs typeface="Times New Roman" panose="02020603050405020304" pitchFamily="18" charset="0"/>
                        </a:rPr>
                        <a:t>How do the polarities of the reflected and transmitted waves compare to the polarity of the incident wave?</a:t>
                      </a:r>
                      <a:endParaRPr lang="en-US" sz="2000" b="0" i="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2000" b="0" i="1" kern="1200" dirty="0">
                          <a:solidFill>
                            <a:schemeClr val="dk1"/>
                          </a:solidFill>
                          <a:effectLst/>
                          <a:latin typeface="Times New Roman" panose="02020603050405020304" pitchFamily="18" charset="0"/>
                          <a:ea typeface="+mn-ea"/>
                          <a:cs typeface="Times New Roman" panose="02020603050405020304" pitchFamily="18" charset="0"/>
                        </a:rPr>
                        <a:t>How do the polarities of the reflected and transmitted waves compare to the polarity of the incident wave?</a:t>
                      </a:r>
                      <a:endParaRPr lang="en-US" sz="2000" b="0" i="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B3877CE0-8FA6-4794-8821-E0D26BF6B681}"/>
              </a:ext>
            </a:extLst>
          </p:cNvPr>
          <p:cNvPicPr>
            <a:picLocks noChangeAspect="1"/>
          </p:cNvPicPr>
          <p:nvPr/>
        </p:nvPicPr>
        <p:blipFill rotWithShape="1">
          <a:blip r:embed="rId3"/>
          <a:srcRect l="16594" t="41833" r="19469" b="31667"/>
          <a:stretch/>
        </p:blipFill>
        <p:spPr>
          <a:xfrm>
            <a:off x="142086" y="3245344"/>
            <a:ext cx="11129082" cy="2594610"/>
          </a:xfrm>
          <a:prstGeom prst="rect">
            <a:avLst/>
          </a:prstGeom>
        </p:spPr>
      </p:pic>
      <p:sp>
        <p:nvSpPr>
          <p:cNvPr id="7" name="Rectangle 6"/>
          <p:cNvSpPr/>
          <p:nvPr/>
        </p:nvSpPr>
        <p:spPr>
          <a:xfrm>
            <a:off x="806428" y="3245344"/>
            <a:ext cx="11085874" cy="2679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458A27-1F2D-440A-ABD5-5290B73A0CFC}"/>
              </a:ext>
            </a:extLst>
          </p:cNvPr>
          <p:cNvSpPr/>
          <p:nvPr/>
        </p:nvSpPr>
        <p:spPr>
          <a:xfrm>
            <a:off x="1451610" y="6394416"/>
            <a:ext cx="9566910" cy="369332"/>
          </a:xfrm>
          <a:prstGeom prst="rect">
            <a:avLst/>
          </a:prstGeom>
        </p:spPr>
        <p:txBody>
          <a:bodyPr wrap="square">
            <a:spAutoFit/>
          </a:bodyPr>
          <a:lstStyle/>
          <a:p>
            <a:r>
              <a:rPr lang="en-US" dirty="0">
                <a:hlinkClick r:id="rId4"/>
              </a:rPr>
              <a:t>file:///C:/Users/racha/Downloads/P2018_19_Q1_Phys116_L09_Standing_waves_on_a_string.pdf</a:t>
            </a:r>
            <a:endParaRPr lang="en-US" dirty="0"/>
          </a:p>
        </p:txBody>
      </p:sp>
    </p:spTree>
    <p:extLst>
      <p:ext uri="{BB962C8B-B14F-4D97-AF65-F5344CB8AC3E}">
        <p14:creationId xmlns:p14="http://schemas.microsoft.com/office/powerpoint/2010/main" val="108933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4A92-AFDE-4256-A48D-8D5C464AC26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2 : triangle wave</a:t>
            </a:r>
          </a:p>
        </p:txBody>
      </p:sp>
      <p:sp>
        <p:nvSpPr>
          <p:cNvPr id="3" name="Content Placeholder 2">
            <a:extLst>
              <a:ext uri="{FF2B5EF4-FFF2-40B4-BE49-F238E27FC236}">
                <a16:creationId xmlns:a16="http://schemas.microsoft.com/office/drawing/2014/main" id="{617021B2-8AB0-491F-AF26-3AB78A2E02D8}"/>
              </a:ext>
            </a:extLst>
          </p:cNvPr>
          <p:cNvSpPr>
            <a:spLocks noGrp="1"/>
          </p:cNvSpPr>
          <p:nvPr>
            <p:ph idx="1"/>
          </p:nvPr>
        </p:nvSpPr>
        <p:spPr>
          <a:xfrm>
            <a:off x="1097279" y="1845734"/>
            <a:ext cx="10450873"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the waveform shown below heading towards a boundary between two strings.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Let string 1 have a mass per unit length of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 = 0.1 kg/m.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Let string 2 have a mass per unit length of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 = 0.2 kg/m.</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Let the tension of the string be T = 20 N.</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 Find the wave speed in each string.</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b) Find the impedance of each string.</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c) Find the shape of the reflected and transmitted waves and sketch them just after the incident wave completely passed the boundary.</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343DD9-3650-4AE9-9248-9AE7EF365DB2}"/>
              </a:ext>
            </a:extLst>
          </p:cNvPr>
          <p:cNvSpPr>
            <a:spLocks noGrp="1"/>
          </p:cNvSpPr>
          <p:nvPr>
            <p:ph type="sldNum" sz="quarter" idx="12"/>
          </p:nvPr>
        </p:nvSpPr>
        <p:spPr/>
        <p:txBody>
          <a:bodyPr/>
          <a:lstStyle/>
          <a:p>
            <a:fld id="{061CFEB1-74F7-45A5-A566-20026EB2CC31}" type="slidenum">
              <a:rPr lang="en-US" smtClean="0"/>
              <a:t>26</a:t>
            </a:fld>
            <a:endParaRPr lang="en-US"/>
          </a:p>
        </p:txBody>
      </p:sp>
      <p:sp>
        <p:nvSpPr>
          <p:cNvPr id="6" name="Rectangle 5">
            <a:extLst>
              <a:ext uri="{FF2B5EF4-FFF2-40B4-BE49-F238E27FC236}">
                <a16:creationId xmlns:a16="http://schemas.microsoft.com/office/drawing/2014/main" id="{31F4E9CD-64A8-477F-87E1-D93374E3A54D}"/>
              </a:ext>
            </a:extLst>
          </p:cNvPr>
          <p:cNvSpPr/>
          <p:nvPr/>
        </p:nvSpPr>
        <p:spPr>
          <a:xfrm>
            <a:off x="425630" y="6402120"/>
            <a:ext cx="10730050" cy="338554"/>
          </a:xfrm>
          <a:prstGeom prst="rect">
            <a:avLst/>
          </a:prstGeom>
        </p:spPr>
        <p:txBody>
          <a:bodyPr wrap="square">
            <a:spAutoFit/>
          </a:bodyPr>
          <a:lstStyle/>
          <a:p>
            <a:r>
              <a:rPr lang="en-US" sz="1600" dirty="0">
                <a:hlinkClick r:id="rId2"/>
              </a:rPr>
              <a:t>https://www.yumpu.com/en/document/read/16791508/chapter-7-wave-equations-and-impedance-transverse-waves-in-a-</a:t>
            </a:r>
            <a:endParaRPr lang="en-US" sz="1600" dirty="0"/>
          </a:p>
        </p:txBody>
      </p:sp>
      <p:grpSp>
        <p:nvGrpSpPr>
          <p:cNvPr id="27" name="Group 26">
            <a:extLst>
              <a:ext uri="{FF2B5EF4-FFF2-40B4-BE49-F238E27FC236}">
                <a16:creationId xmlns:a16="http://schemas.microsoft.com/office/drawing/2014/main" id="{7D5F8313-C36B-4EB9-82C4-DF5A1452EC11}"/>
              </a:ext>
            </a:extLst>
          </p:cNvPr>
          <p:cNvGrpSpPr/>
          <p:nvPr/>
        </p:nvGrpSpPr>
        <p:grpSpPr>
          <a:xfrm>
            <a:off x="5332286" y="5135340"/>
            <a:ext cx="3893907" cy="1029099"/>
            <a:chOff x="7366569" y="3195263"/>
            <a:chExt cx="3893907" cy="1029099"/>
          </a:xfrm>
        </p:grpSpPr>
        <p:sp>
          <p:nvSpPr>
            <p:cNvPr id="22" name="TextBox 21">
              <a:extLst>
                <a:ext uri="{FF2B5EF4-FFF2-40B4-BE49-F238E27FC236}">
                  <a16:creationId xmlns:a16="http://schemas.microsoft.com/office/drawing/2014/main" id="{56184129-32B9-4BB9-9E2D-1ECA62F351D0}"/>
                </a:ext>
              </a:extLst>
            </p:cNvPr>
            <p:cNvSpPr txBox="1"/>
            <p:nvPr/>
          </p:nvSpPr>
          <p:spPr>
            <a:xfrm>
              <a:off x="8034390" y="3855030"/>
              <a:ext cx="2774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a:t>
              </a:r>
            </a:p>
          </p:txBody>
        </p:sp>
        <p:grpSp>
          <p:nvGrpSpPr>
            <p:cNvPr id="26" name="Group 25">
              <a:extLst>
                <a:ext uri="{FF2B5EF4-FFF2-40B4-BE49-F238E27FC236}">
                  <a16:creationId xmlns:a16="http://schemas.microsoft.com/office/drawing/2014/main" id="{6354289A-FF76-4F83-A2D7-CDFD932B89A7}"/>
                </a:ext>
              </a:extLst>
            </p:cNvPr>
            <p:cNvGrpSpPr/>
            <p:nvPr/>
          </p:nvGrpSpPr>
          <p:grpSpPr>
            <a:xfrm>
              <a:off x="7366569" y="3195263"/>
              <a:ext cx="3893907" cy="788905"/>
              <a:chOff x="7366569" y="3195263"/>
              <a:chExt cx="3893907" cy="788905"/>
            </a:xfrm>
          </p:grpSpPr>
          <p:cxnSp>
            <p:nvCxnSpPr>
              <p:cNvPr id="8" name="Straight Connector 7">
                <a:extLst>
                  <a:ext uri="{FF2B5EF4-FFF2-40B4-BE49-F238E27FC236}">
                    <a16:creationId xmlns:a16="http://schemas.microsoft.com/office/drawing/2014/main" id="{7671B69E-B55E-4C25-B160-585AE61F76E9}"/>
                  </a:ext>
                </a:extLst>
              </p:cNvPr>
              <p:cNvCxnSpPr/>
              <p:nvPr/>
            </p:nvCxnSpPr>
            <p:spPr>
              <a:xfrm>
                <a:off x="7428216" y="3647326"/>
                <a:ext cx="54453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B5499EF-EB21-4DEF-B0F9-492C0A9FFC77}"/>
                  </a:ext>
                </a:extLst>
              </p:cNvPr>
              <p:cNvCxnSpPr/>
              <p:nvPr/>
            </p:nvCxnSpPr>
            <p:spPr>
              <a:xfrm flipV="1">
                <a:off x="7962472" y="3195263"/>
                <a:ext cx="236306" cy="441789"/>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B0D48C4-6443-486B-9C17-8FB083C5FB54}"/>
                  </a:ext>
                </a:extLst>
              </p:cNvPr>
              <p:cNvCxnSpPr/>
              <p:nvPr/>
            </p:nvCxnSpPr>
            <p:spPr>
              <a:xfrm>
                <a:off x="8198778" y="3210674"/>
                <a:ext cx="226031" cy="436652"/>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BB143C8-0061-40C8-AC7C-FB81BD2BE906}"/>
                  </a:ext>
                </a:extLst>
              </p:cNvPr>
              <p:cNvCxnSpPr/>
              <p:nvPr/>
            </p:nvCxnSpPr>
            <p:spPr>
              <a:xfrm>
                <a:off x="8435083" y="3637052"/>
                <a:ext cx="80138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505DF23-F737-4CC5-BFF8-50A890ED5FC5}"/>
                  </a:ext>
                </a:extLst>
              </p:cNvPr>
              <p:cNvCxnSpPr/>
              <p:nvPr/>
            </p:nvCxnSpPr>
            <p:spPr>
              <a:xfrm>
                <a:off x="9236467" y="3637052"/>
                <a:ext cx="158222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A42664-CB79-4AEC-A9CB-827878028097}"/>
                  </a:ext>
                </a:extLst>
              </p:cNvPr>
              <p:cNvCxnSpPr/>
              <p:nvPr/>
            </p:nvCxnSpPr>
            <p:spPr>
              <a:xfrm>
                <a:off x="7962472" y="3893906"/>
                <a:ext cx="472611"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E679022-17B9-4658-A2A5-BCDB05545A8D}"/>
                  </a:ext>
                </a:extLst>
              </p:cNvPr>
              <p:cNvCxnSpPr/>
              <p:nvPr/>
            </p:nvCxnSpPr>
            <p:spPr>
              <a:xfrm flipV="1">
                <a:off x="7767263" y="3195263"/>
                <a:ext cx="0" cy="452063"/>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1" name="Arrow: Right 20">
                <a:extLst>
                  <a:ext uri="{FF2B5EF4-FFF2-40B4-BE49-F238E27FC236}">
                    <a16:creationId xmlns:a16="http://schemas.microsoft.com/office/drawing/2014/main" id="{84D79D2F-87C7-4083-BA6E-52904F09DF87}"/>
                  </a:ext>
                </a:extLst>
              </p:cNvPr>
              <p:cNvSpPr/>
              <p:nvPr/>
            </p:nvSpPr>
            <p:spPr>
              <a:xfrm>
                <a:off x="8527551" y="3318553"/>
                <a:ext cx="349321" cy="11043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0179012-ECC2-4E43-A8FD-0DC62F94EA4C}"/>
                  </a:ext>
                </a:extLst>
              </p:cNvPr>
              <p:cNvSpPr txBox="1"/>
              <p:nvPr/>
            </p:nvSpPr>
            <p:spPr>
              <a:xfrm>
                <a:off x="7366569" y="3216308"/>
                <a:ext cx="27740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a:t>
                </a:r>
              </a:p>
            </p:txBody>
          </p:sp>
          <p:sp>
            <p:nvSpPr>
              <p:cNvPr id="24" name="TextBox 23">
                <a:extLst>
                  <a:ext uri="{FF2B5EF4-FFF2-40B4-BE49-F238E27FC236}">
                    <a16:creationId xmlns:a16="http://schemas.microsoft.com/office/drawing/2014/main" id="{D871791D-E6C3-469E-B7E6-F2FFDB4F3642}"/>
                  </a:ext>
                </a:extLst>
              </p:cNvPr>
              <p:cNvSpPr txBox="1"/>
              <p:nvPr/>
            </p:nvSpPr>
            <p:spPr>
              <a:xfrm>
                <a:off x="8435083" y="3645614"/>
                <a:ext cx="123289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String 1</a:t>
                </a:r>
              </a:p>
            </p:txBody>
          </p:sp>
          <p:sp>
            <p:nvSpPr>
              <p:cNvPr id="25" name="TextBox 24">
                <a:extLst>
                  <a:ext uri="{FF2B5EF4-FFF2-40B4-BE49-F238E27FC236}">
                    <a16:creationId xmlns:a16="http://schemas.microsoft.com/office/drawing/2014/main" id="{C54489A0-B64F-4971-A539-A2C2F4A00A06}"/>
                  </a:ext>
                </a:extLst>
              </p:cNvPr>
              <p:cNvSpPr txBox="1"/>
              <p:nvPr/>
            </p:nvSpPr>
            <p:spPr>
              <a:xfrm>
                <a:off x="10027577" y="3645614"/>
                <a:ext cx="123289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String 2</a:t>
                </a:r>
              </a:p>
            </p:txBody>
          </p:sp>
        </p:grpSp>
      </p:grpSp>
    </p:spTree>
    <p:extLst>
      <p:ext uri="{BB962C8B-B14F-4D97-AF65-F5344CB8AC3E}">
        <p14:creationId xmlns:p14="http://schemas.microsoft.com/office/powerpoint/2010/main" val="205444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52C0-7626-444C-A95B-B8EB22FE2880}"/>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614B52-C585-4503-B423-DFE2F14404AE}"/>
                  </a:ext>
                </a:extLst>
              </p:cNvPr>
              <p:cNvSpPr>
                <a:spLocks noGrp="1"/>
              </p:cNvSpPr>
              <p:nvPr>
                <p:ph idx="1"/>
              </p:nvPr>
            </p:nvSpPr>
            <p:spPr>
              <a:xfrm>
                <a:off x="1097280" y="1845734"/>
                <a:ext cx="11094720" cy="4023360"/>
              </a:xfrm>
            </p:spPr>
            <p:txBody>
              <a:bodyPr>
                <a:normAutofit/>
              </a:bodyPr>
              <a:lstStyle/>
              <a:p>
                <a:r>
                  <a:rPr lang="en-US" dirty="0">
                    <a:latin typeface="Times New Roman" panose="02020603050405020304" pitchFamily="18" charset="0"/>
                    <a:cs typeface="Times New Roman" panose="02020603050405020304" pitchFamily="18" charset="0"/>
                  </a:rPr>
                  <a:t>a) the wave speed in each string can be calculated from </a:t>
                </a:r>
                <a14:m>
                  <m:oMath xmlns:m="http://schemas.openxmlformats.org/officeDocument/2006/math">
                    <m:rad>
                      <m:radPr>
                        <m:degHide m:val="on"/>
                        <m:ctrlPr>
                          <a:rPr lang="en-US" i="1" smtClean="0">
                            <a:latin typeface="Cambria Math" panose="02040503050406030204" pitchFamily="18" charset="0"/>
                            <a:cs typeface="Times New Roman" panose="02020603050405020304" pitchFamily="18" charset="0"/>
                          </a:rPr>
                        </m:ctrlPr>
                      </m:radPr>
                      <m:deg/>
                      <m:e>
                        <m:f>
                          <m:fPr>
                            <m:type m:val="skw"/>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𝑇</m:t>
                            </m:r>
                          </m:num>
                          <m:den>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den>
                        </m:f>
                      </m:e>
                    </m:rad>
                  </m:oMath>
                </a14:m>
                <a:r>
                  <a:rPr lang="en-US" dirty="0">
                    <a:latin typeface="Times New Roman" panose="02020603050405020304" pitchFamily="18" charset="0"/>
                    <a:cs typeface="Times New Roman" panose="02020603050405020304" pitchFamily="18" charset="0"/>
                  </a:rPr>
                  <a:t>  :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14.1 m/s and c</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10 m/s.</a:t>
                </a:r>
              </a:p>
              <a:p>
                <a:r>
                  <a:rPr lang="en-US" dirty="0">
                    <a:latin typeface="Times New Roman" panose="02020603050405020304" pitchFamily="18" charset="0"/>
                    <a:cs typeface="Times New Roman" panose="02020603050405020304" pitchFamily="18" charset="0"/>
                  </a:rPr>
                  <a:t>b)  the impedance of each string can be calculated from </a:t>
                </a:r>
                <a:r>
                  <a:rPr lang="en-US" dirty="0">
                    <a:latin typeface="Times New Roman" panose="02020603050405020304" pitchFamily="18" charset="0"/>
                    <a:cs typeface="Times New Roman" panose="02020603050405020304" pitchFamily="18" charset="0"/>
                    <a:sym typeface="Symbol" panose="05050102010706020507" pitchFamily="18" charset="2"/>
                  </a:rPr>
                  <a:t>c :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dirty="0">
                    <a:latin typeface="Times New Roman" panose="02020603050405020304" pitchFamily="18" charset="0"/>
                    <a:cs typeface="Times New Roman" panose="02020603050405020304" pitchFamily="18" charset="0"/>
                    <a:sym typeface="Symbol" panose="05050102010706020507" pitchFamily="18" charset="2"/>
                  </a:rPr>
                  <a:t>c</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1 </a:t>
                </a:r>
                <a:r>
                  <a:rPr lang="en-US" dirty="0">
                    <a:latin typeface="Times New Roman" panose="02020603050405020304" pitchFamily="18" charset="0"/>
                    <a:cs typeface="Times New Roman" panose="02020603050405020304" pitchFamily="18" charset="0"/>
                    <a:sym typeface="Symbol" panose="05050102010706020507" pitchFamily="18" charset="2"/>
                  </a:rPr>
                  <a:t>=   1.4   </a:t>
                </a:r>
                <a:r>
                  <a:rPr lang="en-US" dirty="0" err="1">
                    <a:latin typeface="Times New Roman" panose="02020603050405020304" pitchFamily="18" charset="0"/>
                    <a:cs typeface="Times New Roman" panose="02020603050405020304" pitchFamily="18" charset="0"/>
                    <a:sym typeface="Symbol" panose="05050102010706020507" pitchFamily="18" charset="2"/>
                  </a:rPr>
                  <a:t>kgm</a:t>
                </a:r>
                <a:r>
                  <a:rPr lang="en-US" dirty="0">
                    <a:latin typeface="Times New Roman" panose="02020603050405020304" pitchFamily="18" charset="0"/>
                    <a:cs typeface="Times New Roman" panose="02020603050405020304" pitchFamily="18" charset="0"/>
                    <a:sym typeface="Symbol" panose="05050102010706020507" pitchFamily="18" charset="2"/>
                  </a:rPr>
                  <a:t>/s, </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a:t>
                </a:r>
                <a:r>
                  <a:rPr lang="en-US" dirty="0">
                    <a:latin typeface="Times New Roman" panose="02020603050405020304" pitchFamily="18" charset="0"/>
                    <a:cs typeface="Times New Roman" panose="02020603050405020304" pitchFamily="18" charset="0"/>
                    <a:sym typeface="Symbol" panose="05050102010706020507" pitchFamily="18" charset="2"/>
                  </a:rPr>
                  <a:t>c</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2 </a:t>
                </a:r>
                <a:r>
                  <a:rPr lang="en-US" dirty="0">
                    <a:latin typeface="Times New Roman" panose="02020603050405020304" pitchFamily="18" charset="0"/>
                    <a:cs typeface="Times New Roman" panose="02020603050405020304" pitchFamily="18" charset="0"/>
                    <a:sym typeface="Symbol" panose="05050102010706020507" pitchFamily="18" charset="2"/>
                  </a:rPr>
                  <a:t>=   2.0   </a:t>
                </a:r>
                <a:r>
                  <a:rPr lang="en-US" dirty="0" err="1">
                    <a:latin typeface="Times New Roman" panose="02020603050405020304" pitchFamily="18" charset="0"/>
                    <a:cs typeface="Times New Roman" panose="02020603050405020304" pitchFamily="18" charset="0"/>
                    <a:sym typeface="Symbol" panose="05050102010706020507" pitchFamily="18" charset="2"/>
                  </a:rPr>
                  <a:t>kgm</a:t>
                </a:r>
                <a:r>
                  <a:rPr lang="en-US" dirty="0">
                    <a:latin typeface="Times New Roman" panose="02020603050405020304" pitchFamily="18" charset="0"/>
                    <a:cs typeface="Times New Roman" panose="02020603050405020304" pitchFamily="18" charset="0"/>
                    <a:sym typeface="Symbol" panose="05050102010706020507" pitchFamily="18" charset="2"/>
                  </a:rPr>
                  <a:t>/s.</a:t>
                </a:r>
              </a:p>
              <a:p>
                <a:r>
                  <a:rPr lang="en-US" dirty="0">
                    <a:latin typeface="Times New Roman" panose="02020603050405020304" pitchFamily="18" charset="0"/>
                    <a:cs typeface="Times New Roman" panose="02020603050405020304" pitchFamily="18" charset="0"/>
                    <a:sym typeface="Symbol" panose="05050102010706020507" pitchFamily="18" charset="2"/>
                  </a:rPr>
                  <a:t>c) The reflected and transmitted waves are triangle. </a:t>
                </a: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The amplitude of the reflected wave is found from</a:t>
                </a:r>
              </a:p>
              <a:p>
                <a:pPr marL="201168" lvl="1" indent="0">
                  <a:buNone/>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The width of the reflected wave becomes………............... to the width of the incident wave.</a:t>
                </a: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The amplitude of the transmitted wave is found from</a:t>
                </a:r>
              </a:p>
              <a:p>
                <a:pPr marL="201168" lvl="1" indent="0">
                  <a:buNone/>
                </a:pP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201168" lvl="1"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The width of the transmitted wave is found to be………………than the width of the incident wave.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C614B52-C585-4503-B423-DFE2F14404AE}"/>
                  </a:ext>
                </a:extLst>
              </p:cNvPr>
              <p:cNvSpPr>
                <a:spLocks noGrp="1" noRot="1" noChangeAspect="1" noMove="1" noResize="1" noEditPoints="1" noAdjustHandles="1" noChangeArrowheads="1" noChangeShapeType="1" noTextEdit="1"/>
              </p:cNvSpPr>
              <p:nvPr>
                <p:ph idx="1"/>
              </p:nvPr>
            </p:nvSpPr>
            <p:spPr>
              <a:xfrm>
                <a:off x="1097280" y="1845734"/>
                <a:ext cx="11094720" cy="4023360"/>
              </a:xfrm>
              <a:blipFill>
                <a:blip r:embed="rId3"/>
                <a:stretch>
                  <a:fillRect l="-549" t="-110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F53C991-3251-4333-944E-0E1C4077D7A4}"/>
              </a:ext>
            </a:extLst>
          </p:cNvPr>
          <p:cNvSpPr>
            <a:spLocks noGrp="1"/>
          </p:cNvSpPr>
          <p:nvPr>
            <p:ph type="sldNum" sz="quarter" idx="12"/>
          </p:nvPr>
        </p:nvSpPr>
        <p:spPr/>
        <p:txBody>
          <a:bodyPr/>
          <a:lstStyle/>
          <a:p>
            <a:fld id="{061CFEB1-74F7-45A5-A566-20026EB2CC31}" type="slidenum">
              <a:rPr lang="en-US" smtClean="0"/>
              <a:t>27</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1B33FF7-AF4A-4557-BC19-00C5E610AD13}"/>
                  </a:ext>
                </a:extLst>
              </p:cNvPr>
              <p:cNvSpPr/>
              <p:nvPr/>
            </p:nvSpPr>
            <p:spPr>
              <a:xfrm>
                <a:off x="6440142" y="3100897"/>
                <a:ext cx="506691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2</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2</m:t>
                              </m:r>
                            </m:sub>
                          </m:sSub>
                        </m:den>
                      </m:f>
                      <m:r>
                        <a:rPr lang="en-US" i="1" smtClean="0">
                          <a:solidFill>
                            <a:srgbClr val="000000"/>
                          </a:solidFill>
                          <a:latin typeface="Cambria Math" panose="02040503050406030204" pitchFamily="18" charset="0"/>
                          <a:ea typeface="Cambria Math" panose="02040503050406030204" pitchFamily="18" charset="0"/>
                        </a:rPr>
                        <m:t>→</m:t>
                      </m:r>
                      <m:sSub>
                        <m:sSubPr>
                          <m:ctrlPr>
                            <a:rPr lang="en-US"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𝐵</m:t>
                          </m:r>
                        </m:e>
                        <m:sub>
                          <m:r>
                            <a:rPr lang="en-US" b="0" i="1" smtClean="0">
                              <a:solidFill>
                                <a:srgbClr val="000000"/>
                              </a:solidFill>
                              <a:latin typeface="Cambria Math" panose="02040503050406030204" pitchFamily="18" charset="0"/>
                              <a:ea typeface="Cambria Math" panose="02040503050406030204" pitchFamily="18" charset="0"/>
                            </a:rPr>
                            <m:t>1</m:t>
                          </m:r>
                        </m:sub>
                      </m:sSub>
                      <m:r>
                        <a:rPr lang="en-US" b="0"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h</m:t>
                      </m:r>
                      <m:d>
                        <m:dPr>
                          <m:ctrlPr>
                            <a:rPr lang="en-US" b="0" i="1" smtClean="0">
                              <a:solidFill>
                                <a:srgbClr val="000000"/>
                              </a:solidFill>
                              <a:latin typeface="Cambria Math" panose="02040503050406030204" pitchFamily="18" charset="0"/>
                              <a:ea typeface="Cambria Math" panose="02040503050406030204" pitchFamily="18" charset="0"/>
                            </a:rPr>
                          </m:ctrlPr>
                        </m:dPr>
                        <m:e>
                          <m:f>
                            <m:fPr>
                              <m:ctrlPr>
                                <a:rPr lang="en-US" b="0" i="1" smtClean="0">
                                  <a:solidFill>
                                    <a:srgbClr val="000000"/>
                                  </a:solidFill>
                                  <a:latin typeface="Cambria Math" panose="02040503050406030204" pitchFamily="18" charset="0"/>
                                  <a:ea typeface="Cambria Math" panose="02040503050406030204" pitchFamily="18" charset="0"/>
                                </a:rPr>
                              </m:ctrlPr>
                            </m:fPr>
                            <m:num>
                              <m:sSub>
                                <m:sSubPr>
                                  <m:ctrlPr>
                                    <a:rPr lang="en-US" b="0"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𝜌</m:t>
                                  </m:r>
                                </m:e>
                                <m:sub>
                                  <m:r>
                                    <a:rPr lang="en-US" b="0" i="1" smtClean="0">
                                      <a:solidFill>
                                        <a:srgbClr val="000000"/>
                                      </a:solidFill>
                                      <a:latin typeface="Cambria Math" panose="02040503050406030204" pitchFamily="18" charset="0"/>
                                      <a:ea typeface="Cambria Math" panose="02040503050406030204" pitchFamily="18" charset="0"/>
                                    </a:rPr>
                                    <m:t>1</m:t>
                                  </m:r>
                                </m:sub>
                              </m:sSub>
                              <m:sSub>
                                <m:sSubPr>
                                  <m:ctrlPr>
                                    <a:rPr lang="en-US" b="0"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𝑐</m:t>
                                  </m:r>
                                </m:e>
                                <m:sub>
                                  <m:r>
                                    <a:rPr lang="en-US" b="0" i="1" smtClean="0">
                                      <a:solidFill>
                                        <a:srgbClr val="000000"/>
                                      </a:solidFill>
                                      <a:latin typeface="Cambria Math" panose="02040503050406030204" pitchFamily="18" charset="0"/>
                                      <a:ea typeface="Cambria Math" panose="02040503050406030204" pitchFamily="18" charset="0"/>
                                    </a:rPr>
                                    <m:t>1</m:t>
                                  </m:r>
                                </m:sub>
                              </m:sSub>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𝜌</m:t>
                                  </m:r>
                                </m:e>
                                <m:sub>
                                  <m:r>
                                    <a:rPr lang="en-US" b="0" i="1" smtClean="0">
                                      <a:solidFill>
                                        <a:srgbClr val="000000"/>
                                      </a:solidFill>
                                      <a:latin typeface="Cambria Math" panose="02040503050406030204" pitchFamily="18" charset="0"/>
                                      <a:ea typeface="Cambria Math" panose="02040503050406030204" pitchFamily="18" charset="0"/>
                                    </a:rPr>
                                    <m:t>2</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b="0" i="1" smtClean="0">
                                      <a:solidFill>
                                        <a:srgbClr val="000000"/>
                                      </a:solidFill>
                                      <a:latin typeface="Cambria Math" panose="02040503050406030204" pitchFamily="18" charset="0"/>
                                      <a:ea typeface="Cambria Math" panose="02040503050406030204" pitchFamily="18" charset="0"/>
                                    </a:rPr>
                                    <m:t>2</m:t>
                                  </m:r>
                                </m:sub>
                              </m:sSub>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𝜌</m:t>
                                  </m:r>
                                </m:e>
                                <m:sub>
                                  <m:r>
                                    <a:rPr lang="en-US" i="1">
                                      <a:solidFill>
                                        <a:srgbClr val="000000"/>
                                      </a:solidFill>
                                      <a:latin typeface="Cambria Math" panose="02040503050406030204" pitchFamily="18" charset="0"/>
                                      <a:ea typeface="Cambria Math" panose="02040503050406030204" pitchFamily="18" charset="0"/>
                                    </a:rPr>
                                    <m:t>1</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i="1">
                                      <a:solidFill>
                                        <a:srgbClr val="000000"/>
                                      </a:solidFill>
                                      <a:latin typeface="Cambria Math" panose="02040503050406030204" pitchFamily="18" charset="0"/>
                                      <a:ea typeface="Cambria Math" panose="02040503050406030204" pitchFamily="18" charset="0"/>
                                    </a:rPr>
                                    <m:t>1</m:t>
                                  </m:r>
                                </m:sub>
                              </m:sSub>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𝜌</m:t>
                                  </m:r>
                                </m:e>
                                <m:sub>
                                  <m:r>
                                    <a:rPr lang="en-US" i="1">
                                      <a:solidFill>
                                        <a:srgbClr val="000000"/>
                                      </a:solidFill>
                                      <a:latin typeface="Cambria Math" panose="02040503050406030204" pitchFamily="18" charset="0"/>
                                      <a:ea typeface="Cambria Math" panose="02040503050406030204" pitchFamily="18" charset="0"/>
                                    </a:rPr>
                                    <m:t>2</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i="1">
                                      <a:solidFill>
                                        <a:srgbClr val="000000"/>
                                      </a:solidFill>
                                      <a:latin typeface="Cambria Math" panose="02040503050406030204" pitchFamily="18" charset="0"/>
                                      <a:ea typeface="Cambria Math" panose="02040503050406030204" pitchFamily="18" charset="0"/>
                                    </a:rPr>
                                    <m:t>2</m:t>
                                  </m:r>
                                </m:sub>
                              </m:sSub>
                            </m:den>
                          </m:f>
                        </m:e>
                      </m:d>
                      <m:r>
                        <a:rPr lang="en-US" b="0" i="0" smtClean="0">
                          <a:solidFill>
                            <a:srgbClr val="000000"/>
                          </a:solidFill>
                          <a:latin typeface="Cambria Math" panose="02040503050406030204" pitchFamily="18" charset="0"/>
                          <a:ea typeface="Cambria Math" panose="02040503050406030204" pitchFamily="18" charset="0"/>
                        </a:rPr>
                        <m:t>=−0.18</m:t>
                      </m:r>
                      <m:r>
                        <a:rPr lang="en-US" b="0" i="1" smtClean="0">
                          <a:solidFill>
                            <a:srgbClr val="000000"/>
                          </a:solidFill>
                          <a:latin typeface="Cambria Math" panose="02040503050406030204" pitchFamily="18" charset="0"/>
                          <a:ea typeface="Cambria Math" panose="02040503050406030204" pitchFamily="18" charset="0"/>
                        </a:rPr>
                        <m:t>h</m:t>
                      </m:r>
                    </m:oMath>
                  </m:oMathPara>
                </a14:m>
                <a:endParaRPr lang="en-US" i="1" dirty="0"/>
              </a:p>
            </p:txBody>
          </p:sp>
        </mc:Choice>
        <mc:Fallback xmlns="">
          <p:sp>
            <p:nvSpPr>
              <p:cNvPr id="5" name="Rectangle 4">
                <a:extLst>
                  <a:ext uri="{FF2B5EF4-FFF2-40B4-BE49-F238E27FC236}">
                    <a16:creationId xmlns:a16="http://schemas.microsoft.com/office/drawing/2014/main" id="{21B33FF7-AF4A-4557-BC19-00C5E610AD13}"/>
                  </a:ext>
                </a:extLst>
              </p:cNvPr>
              <p:cNvSpPr>
                <a:spLocks noRot="1" noChangeAspect="1" noMove="1" noResize="1" noEditPoints="1" noAdjustHandles="1" noChangeArrowheads="1" noChangeShapeType="1" noTextEdit="1"/>
              </p:cNvSpPr>
              <p:nvPr/>
            </p:nvSpPr>
            <p:spPr>
              <a:xfrm>
                <a:off x="6440142" y="3100897"/>
                <a:ext cx="5066914"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AC51D10-0674-4ECA-AC01-8B25ACA1CC41}"/>
                  </a:ext>
                </a:extLst>
              </p:cNvPr>
              <p:cNvSpPr/>
              <p:nvPr/>
            </p:nvSpPr>
            <p:spPr>
              <a:xfrm>
                <a:off x="6546235" y="4581537"/>
                <a:ext cx="498296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2</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1</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2</m:t>
                              </m:r>
                            </m:sub>
                          </m:sSub>
                        </m:den>
                      </m:f>
                      <m:r>
                        <a:rPr lang="en-US"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𝐴</m:t>
                          </m:r>
                        </m:e>
                        <m:sub>
                          <m:r>
                            <a:rPr lang="en-US" b="0" i="1" smtClean="0">
                              <a:solidFill>
                                <a:srgbClr val="000000"/>
                              </a:solidFill>
                              <a:latin typeface="Cambria Math" panose="02040503050406030204" pitchFamily="18" charset="0"/>
                              <a:ea typeface="Cambria Math" panose="02040503050406030204" pitchFamily="18" charset="0"/>
                            </a:rPr>
                            <m:t>2</m:t>
                          </m:r>
                        </m:sub>
                      </m:sSub>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h</m:t>
                      </m:r>
                      <m:d>
                        <m:dPr>
                          <m:ctrlPr>
                            <a:rPr lang="en-US" i="1">
                              <a:solidFill>
                                <a:srgbClr val="000000"/>
                              </a:solidFill>
                              <a:latin typeface="Cambria Math" panose="02040503050406030204" pitchFamily="18" charset="0"/>
                              <a:ea typeface="Cambria Math" panose="02040503050406030204" pitchFamily="18" charset="0"/>
                            </a:rPr>
                          </m:ctrlPr>
                        </m:dPr>
                        <m:e>
                          <m:f>
                            <m:fPr>
                              <m:ctrlPr>
                                <a:rPr lang="en-US" i="1">
                                  <a:solidFill>
                                    <a:srgbClr val="000000"/>
                                  </a:solidFill>
                                  <a:latin typeface="Cambria Math" panose="02040503050406030204" pitchFamily="18" charset="0"/>
                                  <a:ea typeface="Cambria Math" panose="02040503050406030204" pitchFamily="18" charset="0"/>
                                </a:rPr>
                              </m:ctrlPr>
                            </m:fPr>
                            <m:num>
                              <m:sSub>
                                <m:sSubPr>
                                  <m:ctrlPr>
                                    <a:rPr lang="en-US" i="1">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2</m:t>
                                  </m:r>
                                  <m:r>
                                    <a:rPr lang="en-US" i="1">
                                      <a:solidFill>
                                        <a:srgbClr val="000000"/>
                                      </a:solidFill>
                                      <a:latin typeface="Cambria Math" panose="02040503050406030204" pitchFamily="18" charset="0"/>
                                      <a:ea typeface="Cambria Math" panose="02040503050406030204" pitchFamily="18" charset="0"/>
                                    </a:rPr>
                                    <m:t>𝜌</m:t>
                                  </m:r>
                                </m:e>
                                <m:sub>
                                  <m:r>
                                    <a:rPr lang="en-US" i="1">
                                      <a:solidFill>
                                        <a:srgbClr val="000000"/>
                                      </a:solidFill>
                                      <a:latin typeface="Cambria Math" panose="02040503050406030204" pitchFamily="18" charset="0"/>
                                      <a:ea typeface="Cambria Math" panose="02040503050406030204" pitchFamily="18" charset="0"/>
                                    </a:rPr>
                                    <m:t>1</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i="1">
                                      <a:solidFill>
                                        <a:srgbClr val="000000"/>
                                      </a:solidFill>
                                      <a:latin typeface="Cambria Math" panose="02040503050406030204" pitchFamily="18" charset="0"/>
                                      <a:ea typeface="Cambria Math" panose="02040503050406030204" pitchFamily="18" charset="0"/>
                                    </a:rPr>
                                    <m:t>1</m:t>
                                  </m:r>
                                </m:sub>
                              </m:sSub>
                            </m:num>
                            <m:den>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𝜌</m:t>
                                  </m:r>
                                </m:e>
                                <m:sub>
                                  <m:r>
                                    <a:rPr lang="en-US" i="1">
                                      <a:solidFill>
                                        <a:srgbClr val="000000"/>
                                      </a:solidFill>
                                      <a:latin typeface="Cambria Math" panose="02040503050406030204" pitchFamily="18" charset="0"/>
                                      <a:ea typeface="Cambria Math" panose="02040503050406030204" pitchFamily="18" charset="0"/>
                                    </a:rPr>
                                    <m:t>1</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i="1">
                                      <a:solidFill>
                                        <a:srgbClr val="000000"/>
                                      </a:solidFill>
                                      <a:latin typeface="Cambria Math" panose="02040503050406030204" pitchFamily="18" charset="0"/>
                                      <a:ea typeface="Cambria Math" panose="02040503050406030204" pitchFamily="18" charset="0"/>
                                    </a:rPr>
                                    <m:t>1</m:t>
                                  </m:r>
                                </m:sub>
                              </m:sSub>
                              <m:r>
                                <a:rPr lang="en-US" i="1">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𝜌</m:t>
                                  </m:r>
                                </m:e>
                                <m:sub>
                                  <m:r>
                                    <a:rPr lang="en-US" i="1">
                                      <a:solidFill>
                                        <a:srgbClr val="000000"/>
                                      </a:solidFill>
                                      <a:latin typeface="Cambria Math" panose="02040503050406030204" pitchFamily="18" charset="0"/>
                                      <a:ea typeface="Cambria Math" panose="02040503050406030204" pitchFamily="18" charset="0"/>
                                    </a:rPr>
                                    <m:t>2</m:t>
                                  </m:r>
                                </m:sub>
                              </m:sSub>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𝑐</m:t>
                                  </m:r>
                                </m:e>
                                <m:sub>
                                  <m:r>
                                    <a:rPr lang="en-US" i="1">
                                      <a:solidFill>
                                        <a:srgbClr val="000000"/>
                                      </a:solidFill>
                                      <a:latin typeface="Cambria Math" panose="02040503050406030204" pitchFamily="18" charset="0"/>
                                      <a:ea typeface="Cambria Math" panose="02040503050406030204" pitchFamily="18" charset="0"/>
                                    </a:rPr>
                                    <m:t>2</m:t>
                                  </m:r>
                                </m:sub>
                              </m:sSub>
                            </m:den>
                          </m:f>
                        </m:e>
                      </m:d>
                      <m:r>
                        <a:rPr lang="en-US" b="0" i="1" smtClean="0">
                          <a:solidFill>
                            <a:srgbClr val="000000"/>
                          </a:solidFill>
                          <a:latin typeface="Cambria Math" panose="02040503050406030204" pitchFamily="18" charset="0"/>
                          <a:ea typeface="Cambria Math" panose="02040503050406030204" pitchFamily="18" charset="0"/>
                        </a:rPr>
                        <m:t>=0.82</m:t>
                      </m:r>
                      <m:r>
                        <a:rPr lang="en-US" b="0" i="1" smtClean="0">
                          <a:solidFill>
                            <a:srgbClr val="000000"/>
                          </a:solidFill>
                          <a:latin typeface="Cambria Math" panose="02040503050406030204" pitchFamily="18" charset="0"/>
                          <a:ea typeface="Cambria Math" panose="02040503050406030204" pitchFamily="18" charset="0"/>
                        </a:rPr>
                        <m:t>h</m:t>
                      </m:r>
                    </m:oMath>
                  </m:oMathPara>
                </a14:m>
                <a:endParaRPr lang="en-US" dirty="0"/>
              </a:p>
            </p:txBody>
          </p:sp>
        </mc:Choice>
        <mc:Fallback xmlns="">
          <p:sp>
            <p:nvSpPr>
              <p:cNvPr id="6" name="Rectangle 5">
                <a:extLst>
                  <a:ext uri="{FF2B5EF4-FFF2-40B4-BE49-F238E27FC236}">
                    <a16:creationId xmlns:a16="http://schemas.microsoft.com/office/drawing/2014/main" id="{EAC51D10-0674-4ECA-AC01-8B25ACA1CC41}"/>
                  </a:ext>
                </a:extLst>
              </p:cNvPr>
              <p:cNvSpPr>
                <a:spLocks noRot="1" noChangeAspect="1" noMove="1" noResize="1" noEditPoints="1" noAdjustHandles="1" noChangeArrowheads="1" noChangeShapeType="1" noTextEdit="1"/>
              </p:cNvSpPr>
              <p:nvPr/>
            </p:nvSpPr>
            <p:spPr>
              <a:xfrm>
                <a:off x="6546235" y="4581537"/>
                <a:ext cx="4982966" cy="714683"/>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379F458F-A5A7-4126-B4E1-80FAE46F8C61}"/>
              </a:ext>
            </a:extLst>
          </p:cNvPr>
          <p:cNvSpPr/>
          <p:nvPr/>
        </p:nvSpPr>
        <p:spPr>
          <a:xfrm>
            <a:off x="869879" y="6427721"/>
            <a:ext cx="9476198" cy="307777"/>
          </a:xfrm>
          <a:prstGeom prst="rect">
            <a:avLst/>
          </a:prstGeom>
        </p:spPr>
        <p:txBody>
          <a:bodyPr wrap="square">
            <a:spAutoFit/>
          </a:bodyPr>
          <a:lstStyle/>
          <a:p>
            <a:r>
              <a:rPr lang="en-US" sz="1400" dirty="0">
                <a:hlinkClick r:id="rId6"/>
              </a:rPr>
              <a:t>https://www.yumpu.com/en/document/read/16791508/chapter-7-wave-equations-and-impedance-transverse-waves-in-a-</a:t>
            </a:r>
            <a:endParaRPr lang="en-US" sz="1400" dirty="0"/>
          </a:p>
        </p:txBody>
      </p:sp>
      <p:sp>
        <p:nvSpPr>
          <p:cNvPr id="10" name="TextBox 9">
            <a:extLst>
              <a:ext uri="{FF2B5EF4-FFF2-40B4-BE49-F238E27FC236}">
                <a16:creationId xmlns:a16="http://schemas.microsoft.com/office/drawing/2014/main" id="{BC2467C9-5AA0-42A4-8A02-FC650E9A8010}"/>
              </a:ext>
            </a:extLst>
          </p:cNvPr>
          <p:cNvSpPr txBox="1"/>
          <p:nvPr/>
        </p:nvSpPr>
        <p:spPr>
          <a:xfrm>
            <a:off x="5783580" y="3849870"/>
            <a:ext cx="800100"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equal</a:t>
            </a:r>
          </a:p>
        </p:txBody>
      </p:sp>
      <p:sp>
        <p:nvSpPr>
          <p:cNvPr id="11" name="TextBox 10">
            <a:extLst>
              <a:ext uri="{FF2B5EF4-FFF2-40B4-BE49-F238E27FC236}">
                <a16:creationId xmlns:a16="http://schemas.microsoft.com/office/drawing/2014/main" id="{F5F1C74D-1BBA-4F3D-A8B7-E0BCC73F76C4}"/>
              </a:ext>
            </a:extLst>
          </p:cNvPr>
          <p:cNvSpPr txBox="1"/>
          <p:nvPr/>
        </p:nvSpPr>
        <p:spPr>
          <a:xfrm>
            <a:off x="6096000" y="5204539"/>
            <a:ext cx="1305768"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narrower</a:t>
            </a:r>
          </a:p>
        </p:txBody>
      </p:sp>
      <p:sp>
        <p:nvSpPr>
          <p:cNvPr id="12" name="Rectangle 11">
            <a:extLst>
              <a:ext uri="{FF2B5EF4-FFF2-40B4-BE49-F238E27FC236}">
                <a16:creationId xmlns:a16="http://schemas.microsoft.com/office/drawing/2014/main" id="{A9B7A71B-ADF8-481C-A41D-A6ADD266C2B1}"/>
              </a:ext>
            </a:extLst>
          </p:cNvPr>
          <p:cNvSpPr/>
          <p:nvPr/>
        </p:nvSpPr>
        <p:spPr>
          <a:xfrm>
            <a:off x="5783580" y="3857414"/>
            <a:ext cx="800100" cy="3655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D6927044-B348-4281-AABE-1BEE854A0184}"/>
              </a:ext>
            </a:extLst>
          </p:cNvPr>
          <p:cNvSpPr/>
          <p:nvPr/>
        </p:nvSpPr>
        <p:spPr>
          <a:xfrm>
            <a:off x="6050451" y="5312429"/>
            <a:ext cx="1188378" cy="2702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11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Reflection and transmission of energy</a:t>
            </a:r>
          </a:p>
        </p:txBody>
      </p:sp>
      <p:sp>
        <p:nvSpPr>
          <p:cNvPr id="3" name="Content Placeholder 2"/>
          <p:cNvSpPr>
            <a:spLocks noGrp="1"/>
          </p:cNvSpPr>
          <p:nvPr>
            <p:ph idx="1"/>
          </p:nvPr>
        </p:nvSpPr>
        <p:spPr>
          <a:xfrm>
            <a:off x="324465" y="1845734"/>
            <a:ext cx="11547987"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Now, let’s consider what happens  to the energy flow in a wave when it meets a boundary between two media of </a:t>
            </a:r>
            <a:r>
              <a:rPr lang="en-US" sz="2400" b="1" dirty="0">
                <a:solidFill>
                  <a:srgbClr val="FF0000"/>
                </a:solidFill>
                <a:latin typeface="Times New Roman" panose="02020603050405020304" pitchFamily="18" charset="0"/>
                <a:cs typeface="Times New Roman" panose="02020603050405020304" pitchFamily="18" charset="0"/>
              </a:rPr>
              <a:t>different impedance values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a:t>
            </a:r>
            <a:r>
              <a:rPr lang="en-US" sz="2400" b="1" dirty="0">
                <a:solidFill>
                  <a:srgbClr val="FF0000"/>
                </a:solidFill>
                <a:latin typeface="Times New Roman" panose="02020603050405020304" pitchFamily="18" charset="0"/>
                <a:cs typeface="Times New Roman" panose="02020603050405020304" pitchFamily="18" charset="0"/>
              </a:rPr>
              <a:t>the energy flow or the rate at which energy is being carried</a:t>
            </a:r>
            <a:r>
              <a:rPr lang="en-US" sz="2400" dirty="0">
                <a:latin typeface="Times New Roman" panose="02020603050405020304" pitchFamily="18" charset="0"/>
                <a:cs typeface="Times New Roman" panose="02020603050405020304" pitchFamily="18" charset="0"/>
              </a:rPr>
              <a:t> along a unit length, mass </a:t>
            </a:r>
            <a:r>
              <a:rPr lang="en-US" sz="2400" dirty="0">
                <a:latin typeface="Times New Roman" panose="02020603050405020304" pitchFamily="18" charset="0"/>
                <a:cs typeface="Times New Roman" panose="02020603050405020304" pitchFamily="18" charset="0"/>
                <a:sym typeface="Symbol" panose="05050102010706020507" pitchFamily="18" charset="2"/>
              </a:rPr>
              <a:t>, of the string as a simple harmonic oscillator of maximum amplitude A with travelling wave velocity of c is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can be shown that the energy arriving at the boundary x = 0 is equal to the energy leaving the boundary. In other words, the energy is conserved.</a:t>
            </a:r>
          </a:p>
        </p:txBody>
      </p:sp>
      <p:sp>
        <p:nvSpPr>
          <p:cNvPr id="4" name="Slide Number Placeholder 3"/>
          <p:cNvSpPr>
            <a:spLocks noGrp="1"/>
          </p:cNvSpPr>
          <p:nvPr>
            <p:ph type="sldNum" sz="quarter" idx="12"/>
          </p:nvPr>
        </p:nvSpPr>
        <p:spPr/>
        <p:txBody>
          <a:bodyPr/>
          <a:lstStyle/>
          <a:p>
            <a:fld id="{061CFEB1-74F7-45A5-A566-20026EB2CC31}"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18039533"/>
              </p:ext>
            </p:extLst>
          </p:nvPr>
        </p:nvGraphicFramePr>
        <p:xfrm>
          <a:off x="3471991" y="3733534"/>
          <a:ext cx="4601053" cy="926186"/>
        </p:xfrm>
        <a:graphic>
          <a:graphicData uri="http://schemas.openxmlformats.org/presentationml/2006/ole">
            <mc:AlternateContent xmlns:mc="http://schemas.openxmlformats.org/markup-compatibility/2006">
              <mc:Choice xmlns:v="urn:schemas-microsoft-com:vml" Requires="v">
                <p:oleObj spid="_x0000_s8428" name="Equation" r:id="rId4" imgW="1955520" imgH="393480" progId="Equation.DSMT4">
                  <p:embed/>
                </p:oleObj>
              </mc:Choice>
              <mc:Fallback>
                <p:oleObj name="Equation" r:id="rId4" imgW="1955520" imgH="393480" progId="Equation.DSMT4">
                  <p:embed/>
                  <p:pic>
                    <p:nvPicPr>
                      <p:cNvPr id="0" name=""/>
                      <p:cNvPicPr/>
                      <p:nvPr/>
                    </p:nvPicPr>
                    <p:blipFill>
                      <a:blip r:embed="rId5"/>
                      <a:stretch>
                        <a:fillRect/>
                      </a:stretch>
                    </p:blipFill>
                    <p:spPr>
                      <a:xfrm>
                        <a:off x="3471991" y="3733534"/>
                        <a:ext cx="4601053" cy="926186"/>
                      </a:xfrm>
                      <a:prstGeom prst="rect">
                        <a:avLst/>
                      </a:prstGeom>
                    </p:spPr>
                  </p:pic>
                </p:oleObj>
              </mc:Fallback>
            </mc:AlternateContent>
          </a:graphicData>
        </a:graphic>
      </p:graphicFrame>
    </p:spTree>
    <p:extLst>
      <p:ext uri="{BB962C8B-B14F-4D97-AF65-F5344CB8AC3E}">
        <p14:creationId xmlns:p14="http://schemas.microsoft.com/office/powerpoint/2010/main" val="16412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7E59-DE80-4422-8388-3460716410A2}"/>
              </a:ext>
            </a:extLst>
          </p:cNvPr>
          <p:cNvSpPr>
            <a:spLocks noGrp="1"/>
          </p:cNvSpPr>
          <p:nvPr>
            <p:ph type="title"/>
          </p:nvPr>
        </p:nvSpPr>
        <p:spPr>
          <a:xfrm>
            <a:off x="384253" y="-309299"/>
            <a:ext cx="11484453" cy="1450757"/>
          </a:xfrm>
        </p:spPr>
        <p:txBody>
          <a:bodyPr/>
          <a:lstStyle/>
          <a:p>
            <a:r>
              <a:rPr lang="en-US" b="1" dirty="0">
                <a:latin typeface="Times New Roman" panose="02020603050405020304" pitchFamily="18" charset="0"/>
                <a:cs typeface="Times New Roman" panose="02020603050405020304" pitchFamily="18" charset="0"/>
              </a:rPr>
              <a:t>Derive the energy flow of a wave on a string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D3F005-901D-429A-A9AE-22542B62EC53}"/>
                  </a:ext>
                </a:extLst>
              </p:cNvPr>
              <p:cNvSpPr>
                <a:spLocks noGrp="1"/>
              </p:cNvSpPr>
              <p:nvPr>
                <p:ph idx="1"/>
              </p:nvPr>
            </p:nvSpPr>
            <p:spPr>
              <a:xfrm>
                <a:off x="384253" y="1845733"/>
                <a:ext cx="11615963" cy="4329035"/>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the vertical displacement of a string element with mass </a:t>
                </a:r>
                <a:r>
                  <a:rPr lang="en-US" i="1" dirty="0">
                    <a:latin typeface="Times New Roman" panose="02020603050405020304" pitchFamily="18" charset="0"/>
                    <a:cs typeface="Times New Roman" panose="02020603050405020304" pitchFamily="18" charset="0"/>
                  </a:rPr>
                  <a:t>dm</a:t>
                </a:r>
                <a:r>
                  <a:rPr lang="en-US" dirty="0">
                    <a:latin typeface="Times New Roman" panose="02020603050405020304" pitchFamily="18" charset="0"/>
                    <a:cs typeface="Times New Roman" panose="02020603050405020304" pitchFamily="18" charset="0"/>
                  </a:rPr>
                  <a:t> is given by  </a:t>
                </a:r>
                <a14:m>
                  <m:oMath xmlns:m="http://schemas.openxmlformats.org/officeDocument/2006/math">
                    <m:r>
                      <a:rPr lang="en-US" b="0" i="1" smtClean="0">
                        <a:latin typeface="Cambria Math" panose="02040503050406030204" pitchFamily="18" charset="0"/>
                      </a:rPr>
                      <m:t>𝑑𝑦</m:t>
                    </m:r>
                    <m:r>
                      <a:rPr lang="en-US" b="0" i="1" smtClean="0">
                        <a:latin typeface="Cambria Math" panose="02040503050406030204" pitchFamily="18" charset="0"/>
                      </a:rPr>
                      <m:t>.</m:t>
                    </m:r>
                  </m:oMath>
                </a14:m>
                <a:endParaRPr lang="en-US" b="0" dirty="0">
                  <a:latin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kinetic energy (</a:t>
                </a:r>
                <a14:m>
                  <m:oMath xmlns:m="http://schemas.openxmlformats.org/officeDocument/2006/math">
                    <m:r>
                      <a:rPr lang="en-US" b="0" i="1" smtClean="0">
                        <a:latin typeface="Cambria Math" panose="02040503050406030204" pitchFamily="18" charset="0"/>
                        <a:cs typeface="Times New Roman" panose="02020603050405020304" pitchFamily="18" charset="0"/>
                      </a:rPr>
                      <m:t>𝑑𝐾</m:t>
                    </m:r>
                  </m:oMath>
                </a14:m>
                <a:r>
                  <a:rPr lang="en-US" dirty="0">
                    <a:latin typeface="Times New Roman" panose="02020603050405020304" pitchFamily="18" charset="0"/>
                    <a:cs typeface="Times New Roman" panose="02020603050405020304" pitchFamily="18" charset="0"/>
                  </a:rPr>
                  <a:t>) of the string element is written as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2</m:t>
                        </m:r>
                      </m:den>
                    </m:f>
                    <m:r>
                      <a:rPr lang="en-US" b="0" i="1" smtClean="0">
                        <a:latin typeface="Cambria Math" panose="02040503050406030204" pitchFamily="18" charset="0"/>
                        <a:cs typeface="Times New Roman" panose="02020603050405020304" pitchFamily="18" charset="0"/>
                      </a:rPr>
                      <m:t>𝑑𝑚</m:t>
                    </m:r>
                    <m:sSup>
                      <m:sSupPr>
                        <m:ctrlPr>
                          <a:rPr lang="en-US" b="0" i="1" smtClean="0">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𝑑𝑦</m:t>
                                </m:r>
                              </m:num>
                              <m:den>
                                <m:r>
                                  <a:rPr lang="en-US" b="0" i="1" smtClean="0">
                                    <a:latin typeface="Cambria Math" panose="02040503050406030204" pitchFamily="18" charset="0"/>
                                    <a:cs typeface="Times New Roman" panose="02020603050405020304" pitchFamily="18" charset="0"/>
                                  </a:rPr>
                                  <m:t>𝑑𝑡</m:t>
                                </m:r>
                              </m:den>
                            </m:f>
                          </m:e>
                        </m:d>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f>
                      <m:fPr>
                        <m:ctrlPr>
                          <a:rPr lang="en-US" i="1" smtClean="0">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i="1" smtClean="0">
                        <a:latin typeface="Cambria Math" panose="02040503050406030204" pitchFamily="18" charset="0"/>
                        <a:cs typeface="Times New Roman" panose="02020603050405020304" pitchFamily="18" charset="0"/>
                        <a:sym typeface="Symbol" panose="05050102010706020507" pitchFamily="18" charset="2"/>
                      </a:rPr>
                      <m:t></m:t>
                    </m:r>
                    <m:sSup>
                      <m:sSupPr>
                        <m:ctrlPr>
                          <a:rPr lang="en-US" i="1" smtClean="0">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𝑑𝑡</m:t>
                                </m:r>
                              </m:den>
                            </m:f>
                          </m:e>
                        </m:d>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𝑥</m:t>
                    </m:r>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elastic potential energy (</a:t>
                </a:r>
                <a14:m>
                  <m:oMath xmlns:m="http://schemas.openxmlformats.org/officeDocument/2006/math">
                    <m:r>
                      <a:rPr lang="en-US" b="0" i="1" smtClean="0">
                        <a:latin typeface="Cambria Math" panose="02040503050406030204" pitchFamily="18" charset="0"/>
                        <a:cs typeface="Times New Roman" panose="02020603050405020304" pitchFamily="18" charset="0"/>
                      </a:rPr>
                      <m:t>𝑑𝑈</m:t>
                    </m:r>
                  </m:oMath>
                </a14:m>
                <a:r>
                  <a:rPr lang="en-US" dirty="0">
                    <a:latin typeface="Times New Roman" panose="02020603050405020304" pitchFamily="18" charset="0"/>
                    <a:cs typeface="Times New Roman" panose="02020603050405020304" pitchFamily="18" charset="0"/>
                  </a:rPr>
                  <a:t>) is equal to the work done by the tension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to stretch the string and can be written as  </a:t>
                </a:r>
                <a14:m>
                  <m:oMath xmlns:m="http://schemas.openxmlformats.org/officeDocument/2006/math">
                    <m:r>
                      <a:rPr lang="en-US" b="0" i="1" smtClean="0">
                        <a:latin typeface="Cambria Math" panose="02040503050406030204" pitchFamily="18" charset="0"/>
                        <a:cs typeface="Times New Roman" panose="02020603050405020304" pitchFamily="18" charset="0"/>
                      </a:rPr>
                      <m:t>𝑑𝑈</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𝑑𝑊</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𝑇</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𝑑𝑠</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𝑑𝑥</m:t>
                        </m:r>
                      </m:e>
                    </m:d>
                  </m:oMath>
                </a14:m>
                <a:r>
                  <a:rPr lang="en-US" dirty="0">
                    <a:latin typeface="Times New Roman" panose="02020603050405020304" pitchFamily="18" charset="0"/>
                    <a:cs typeface="Times New Roman" panose="02020603050405020304" pitchFamily="18" charset="0"/>
                  </a:rPr>
                  <a:t>; where  </a:t>
                </a:r>
                <a14:m>
                  <m:oMath xmlns:m="http://schemas.openxmlformats.org/officeDocument/2006/math">
                    <m:d>
                      <m:dPr>
                        <m:ctrlPr>
                          <a:rPr lang="en-US"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𝑑𝑠</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𝑑𝑥</m:t>
                        </m:r>
                      </m:e>
                    </m:d>
                  </m:oMath>
                </a14:m>
                <a:r>
                  <a:rPr lang="en-US" dirty="0">
                    <a:latin typeface="Times New Roman" panose="02020603050405020304" pitchFamily="18" charset="0"/>
                    <a:cs typeface="Times New Roman" panose="02020603050405020304" pitchFamily="18" charset="0"/>
                  </a:rPr>
                  <a:t> represents the stretched length of the string under the tension.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Since </a:t>
                </a:r>
                <a14:m>
                  <m:oMath xmlns:m="http://schemas.openxmlformats.org/officeDocument/2006/math">
                    <m:r>
                      <a:rPr lang="en-US" b="0" i="1" smtClean="0">
                        <a:latin typeface="Cambria Math" panose="02040503050406030204" pitchFamily="18" charset="0"/>
                        <a:cs typeface="Times New Roman" panose="02020603050405020304" pitchFamily="18" charset="0"/>
                      </a:rPr>
                      <m:t>𝑑𝑠</m:t>
                    </m:r>
                    <m:r>
                      <a:rPr lang="en-US" b="0" i="1" smtClean="0">
                        <a:latin typeface="Cambria Math" panose="02040503050406030204" pitchFamily="18" charset="0"/>
                        <a:cs typeface="Times New Roman" panose="02020603050405020304" pitchFamily="18" charset="0"/>
                      </a:rPr>
                      <m:t>=</m:t>
                    </m:r>
                    <m:rad>
                      <m:radPr>
                        <m:degHide m:val="on"/>
                        <m:ctrlPr>
                          <a:rPr lang="en-US" b="0" i="1" smtClean="0">
                            <a:latin typeface="Cambria Math" panose="02040503050406030204" pitchFamily="18" charset="0"/>
                            <a:cs typeface="Times New Roman" panose="02020603050405020304" pitchFamily="18" charset="0"/>
                          </a:rPr>
                        </m:ctrlPr>
                      </m:radPr>
                      <m:deg/>
                      <m:e>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𝑑𝑥</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𝑑𝑦</m:t>
                            </m:r>
                          </m:e>
                          <m:sup>
                            <m:r>
                              <a:rPr lang="en-US" b="0" i="1" smtClean="0">
                                <a:latin typeface="Cambria Math" panose="02040503050406030204" pitchFamily="18" charset="0"/>
                                <a:cs typeface="Times New Roman" panose="02020603050405020304" pitchFamily="18" charset="0"/>
                              </a:rPr>
                              <m:t>2</m:t>
                            </m:r>
                          </m:sup>
                        </m:sSup>
                      </m:e>
                    </m:ra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𝑑𝑥</m:t>
                    </m:r>
                    <m:rad>
                      <m:radPr>
                        <m:degHide m:val="on"/>
                        <m:ctrlPr>
                          <a:rPr lang="en-US" b="0" i="1" smtClean="0">
                            <a:latin typeface="Cambria Math" panose="02040503050406030204" pitchFamily="18" charset="0"/>
                            <a:cs typeface="Times New Roman" panose="02020603050405020304" pitchFamily="18" charset="0"/>
                          </a:rPr>
                        </m:ctrlPr>
                      </m:radPr>
                      <m:deg/>
                      <m:e>
                        <m:r>
                          <a:rPr lang="en-US" b="0" i="1" smtClean="0">
                            <a:latin typeface="Cambria Math" panose="02040503050406030204" pitchFamily="18" charset="0"/>
                            <a:cs typeface="Times New Roman" panose="02020603050405020304" pitchFamily="18" charset="0"/>
                          </a:rPr>
                          <m:t>1+</m:t>
                        </m:r>
                        <m:sSup>
                          <m:sSupPr>
                            <m:ctrlPr>
                              <a:rPr lang="en-US" b="0" i="1" smtClean="0">
                                <a:latin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𝑑𝑦</m:t>
                                    </m:r>
                                  </m:num>
                                  <m:den>
                                    <m:r>
                                      <a:rPr lang="en-US" b="0" i="1" smtClean="0">
                                        <a:latin typeface="Cambria Math" panose="02040503050406030204" pitchFamily="18" charset="0"/>
                                        <a:cs typeface="Times New Roman" panose="02020603050405020304" pitchFamily="18" charset="0"/>
                                      </a:rPr>
                                      <m:t>𝑑𝑥</m:t>
                                    </m:r>
                                  </m:den>
                                </m:f>
                              </m:e>
                            </m:d>
                          </m:e>
                          <m:sup>
                            <m:r>
                              <a:rPr lang="en-US" b="0" i="1" smtClean="0">
                                <a:latin typeface="Cambria Math" panose="02040503050406030204" pitchFamily="18" charset="0"/>
                                <a:cs typeface="Times New Roman" panose="02020603050405020304" pitchFamily="18" charset="0"/>
                              </a:rPr>
                              <m:t>2</m:t>
                            </m:r>
                          </m:sup>
                        </m:sSup>
                      </m:e>
                    </m:rad>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𝑑𝑥</m:t>
                    </m:r>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𝑑𝑦</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𝑑𝑥</m:t>
                                    </m:r>
                                  </m:den>
                                </m:f>
                              </m:e>
                            </m:d>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dirty="0">
                    <a:latin typeface="Times New Roman" panose="02020603050405020304" pitchFamily="18" charset="0"/>
                    <a:cs typeface="Times New Roman" panose="02020603050405020304" pitchFamily="18" charset="0"/>
                  </a:rPr>
                  <a:t> ; therefore  </a:t>
                </a:r>
                <a14:m>
                  <m:oMath xmlns:m="http://schemas.openxmlformats.org/officeDocument/2006/math">
                    <m:d>
                      <m:dPr>
                        <m:ctrlPr>
                          <a:rPr lang="en-US"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𝑑𝑠</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𝑑𝑥</m:t>
                        </m:r>
                      </m:e>
                    </m:d>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2</m:t>
                        </m:r>
                      </m:den>
                    </m:f>
                    <m:sSup>
                      <m:sSupPr>
                        <m:ctrlPr>
                          <a:rPr lang="en-US" b="0" i="1" smtClean="0">
                            <a:latin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𝑑𝑦</m:t>
                                </m:r>
                              </m:num>
                              <m:den>
                                <m:r>
                                  <a:rPr lang="en-US" b="0" i="1" smtClean="0">
                                    <a:latin typeface="Cambria Math" panose="02040503050406030204" pitchFamily="18" charset="0"/>
                                    <a:cs typeface="Times New Roman" panose="02020603050405020304" pitchFamily="18" charset="0"/>
                                  </a:rPr>
                                  <m:t>𝑑𝑥</m:t>
                                </m:r>
                              </m:den>
                            </m:f>
                          </m:e>
                        </m:d>
                      </m:e>
                      <m:sup>
                        <m:r>
                          <a:rPr lang="en-US" b="0" i="1" smtClean="0">
                            <a:latin typeface="Cambria Math" panose="02040503050406030204" pitchFamily="18" charset="0"/>
                            <a:cs typeface="Times New Roman" panose="02020603050405020304" pitchFamily="18" charset="0"/>
                          </a:rPr>
                          <m:t>2</m:t>
                        </m:r>
                      </m:sup>
                    </m:sSup>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Finally, the elastic potential energy </a:t>
                </a:r>
                <a14:m>
                  <m:oMath xmlns:m="http://schemas.openxmlformats.org/officeDocument/2006/math">
                    <m:r>
                      <a:rPr lang="en-US" b="0" i="1" smtClean="0">
                        <a:latin typeface="Cambria Math" panose="02040503050406030204" pitchFamily="18" charset="0"/>
                        <a:cs typeface="Times New Roman" panose="02020603050405020304" pitchFamily="18" charset="0"/>
                      </a:rPr>
                      <m:t>𝑑𝑈</m:t>
                    </m:r>
                    <m:r>
                      <a:rPr lang="en-US" b="0" i="1"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b="0" i="1" smtClean="0">
                        <a:latin typeface="Cambria Math" panose="02040503050406030204" pitchFamily="18" charset="0"/>
                        <a:cs typeface="Times New Roman" panose="02020603050405020304" pitchFamily="18" charset="0"/>
                      </a:rPr>
                      <m:t>𝑇</m:t>
                    </m:r>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𝑑𝑥</m:t>
                                </m:r>
                              </m:den>
                            </m:f>
                          </m:e>
                        </m:d>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𝑑𝑥</m:t>
                    </m:r>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total energy can be written as  </a:t>
                </a:r>
                <a14:m>
                  <m:oMath xmlns:m="http://schemas.openxmlformats.org/officeDocument/2006/math">
                    <m:r>
                      <a:rPr lang="en-US" i="1" smtClean="0">
                        <a:latin typeface="Cambria Math" panose="02040503050406030204" pitchFamily="18" charset="0"/>
                        <a:cs typeface="Times New Roman" panose="02020603050405020304" pitchFamily="18" charset="0"/>
                      </a:rPr>
                      <m:t>𝑑</m:t>
                    </m:r>
                    <m:r>
                      <a:rPr lang="en-US" b="0" i="1" smtClean="0">
                        <a:latin typeface="Cambria Math" panose="02040503050406030204" pitchFamily="18" charset="0"/>
                        <a:cs typeface="Times New Roman" panose="02020603050405020304" pitchFamily="18" charset="0"/>
                      </a:rPr>
                      <m:t>𝐸</m:t>
                    </m:r>
                    <m:r>
                      <a:rPr lang="en-US" b="0" i="1"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i="1">
                        <a:latin typeface="Cambria Math" panose="020405030504060302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𝑑𝑡</m:t>
                                </m:r>
                              </m:den>
                            </m:f>
                          </m:e>
                        </m:d>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𝑑𝑥</m:t>
                    </m:r>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i="1">
                        <a:latin typeface="Cambria Math" panose="02040503050406030204" pitchFamily="18" charset="0"/>
                        <a:cs typeface="Times New Roman" panose="02020603050405020304" pitchFamily="18" charset="0"/>
                      </a:rPr>
                      <m:t>𝑇</m:t>
                    </m:r>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𝑑𝑥</m:t>
                                </m:r>
                              </m:den>
                            </m:f>
                          </m:e>
                        </m:d>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𝑑𝑥</m:t>
                    </m:r>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E8D3F005-901D-429A-A9AE-22542B62EC53}"/>
                  </a:ext>
                </a:extLst>
              </p:cNvPr>
              <p:cNvSpPr>
                <a:spLocks noGrp="1" noRot="1" noChangeAspect="1" noMove="1" noResize="1" noEditPoints="1" noAdjustHandles="1" noChangeArrowheads="1" noChangeShapeType="1" noTextEdit="1"/>
              </p:cNvSpPr>
              <p:nvPr>
                <p:ph idx="1"/>
              </p:nvPr>
            </p:nvSpPr>
            <p:spPr>
              <a:xfrm>
                <a:off x="384253" y="1845733"/>
                <a:ext cx="11615963" cy="4329035"/>
              </a:xfrm>
              <a:blipFill>
                <a:blip r:embed="rId2"/>
                <a:stretch>
                  <a:fillRect l="-1259" t="-154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72AB50F-9293-4FEB-8B1E-37EA76771F39}"/>
              </a:ext>
            </a:extLst>
          </p:cNvPr>
          <p:cNvSpPr>
            <a:spLocks noGrp="1"/>
          </p:cNvSpPr>
          <p:nvPr>
            <p:ph type="sldNum" sz="quarter" idx="12"/>
          </p:nvPr>
        </p:nvSpPr>
        <p:spPr/>
        <p:txBody>
          <a:bodyPr/>
          <a:lstStyle/>
          <a:p>
            <a:fld id="{061CFEB1-74F7-45A5-A566-20026EB2CC31}" type="slidenum">
              <a:rPr lang="en-US" smtClean="0"/>
              <a:t>29</a:t>
            </a:fld>
            <a:endParaRPr lang="en-US"/>
          </a:p>
        </p:txBody>
      </p:sp>
      <p:grpSp>
        <p:nvGrpSpPr>
          <p:cNvPr id="19" name="Group 18">
            <a:extLst>
              <a:ext uri="{FF2B5EF4-FFF2-40B4-BE49-F238E27FC236}">
                <a16:creationId xmlns:a16="http://schemas.microsoft.com/office/drawing/2014/main" id="{709022ED-44CF-4BFF-A979-22FCF4CACDC3}"/>
              </a:ext>
            </a:extLst>
          </p:cNvPr>
          <p:cNvGrpSpPr/>
          <p:nvPr/>
        </p:nvGrpSpPr>
        <p:grpSpPr>
          <a:xfrm>
            <a:off x="8889628" y="4592548"/>
            <a:ext cx="2771541" cy="1648151"/>
            <a:chOff x="8889628" y="4592548"/>
            <a:chExt cx="2771541" cy="1648151"/>
          </a:xfrm>
        </p:grpSpPr>
        <p:sp>
          <p:nvSpPr>
            <p:cNvPr id="5" name="Rectangle 4">
              <a:extLst>
                <a:ext uri="{FF2B5EF4-FFF2-40B4-BE49-F238E27FC236}">
                  <a16:creationId xmlns:a16="http://schemas.microsoft.com/office/drawing/2014/main" id="{7479C257-37B5-48E4-AA20-DCFBFEE1CB29}"/>
                </a:ext>
              </a:extLst>
            </p:cNvPr>
            <p:cNvSpPr/>
            <p:nvPr/>
          </p:nvSpPr>
          <p:spPr>
            <a:xfrm>
              <a:off x="8917969" y="4592548"/>
              <a:ext cx="2743200" cy="158222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ADD34F4-CA99-4C06-BCB1-942EB5BBE8F0}"/>
                </a:ext>
              </a:extLst>
            </p:cNvPr>
            <p:cNvCxnSpPr/>
            <p:nvPr/>
          </p:nvCxnSpPr>
          <p:spPr>
            <a:xfrm>
              <a:off x="9452225" y="5108312"/>
              <a:ext cx="153084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397469C-288F-4563-835A-C20DEABA1997}"/>
                </a:ext>
              </a:extLst>
            </p:cNvPr>
            <p:cNvCxnSpPr/>
            <p:nvPr/>
          </p:nvCxnSpPr>
          <p:spPr>
            <a:xfrm>
              <a:off x="9452225" y="5911457"/>
              <a:ext cx="15308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528B092-1984-43CE-858B-5CA806C74A65}"/>
                </a:ext>
              </a:extLst>
            </p:cNvPr>
            <p:cNvCxnSpPr>
              <a:cxnSpLocks/>
            </p:cNvCxnSpPr>
            <p:nvPr/>
          </p:nvCxnSpPr>
          <p:spPr>
            <a:xfrm flipV="1">
              <a:off x="9452225" y="5650521"/>
              <a:ext cx="1530849" cy="248684"/>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8689730-BA7D-439D-9CFE-58CDFCCE4D62}"/>
                </a:ext>
              </a:extLst>
            </p:cNvPr>
            <p:cNvCxnSpPr/>
            <p:nvPr/>
          </p:nvCxnSpPr>
          <p:spPr>
            <a:xfrm>
              <a:off x="10983074" y="5644607"/>
              <a:ext cx="0" cy="24337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C55CCB0-1128-4279-8AAF-61A1C9DFEFC8}"/>
                </a:ext>
              </a:extLst>
            </p:cNvPr>
            <p:cNvSpPr txBox="1"/>
            <p:nvPr/>
          </p:nvSpPr>
          <p:spPr>
            <a:xfrm>
              <a:off x="10065226" y="5860555"/>
              <a:ext cx="448686" cy="38014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dx</a:t>
              </a:r>
            </a:p>
          </p:txBody>
        </p:sp>
        <p:sp>
          <p:nvSpPr>
            <p:cNvPr id="14" name="TextBox 13">
              <a:extLst>
                <a:ext uri="{FF2B5EF4-FFF2-40B4-BE49-F238E27FC236}">
                  <a16:creationId xmlns:a16="http://schemas.microsoft.com/office/drawing/2014/main" id="{B88C5921-AB9E-4782-92C8-947349E5E89D}"/>
                </a:ext>
              </a:extLst>
            </p:cNvPr>
            <p:cNvSpPr txBox="1"/>
            <p:nvPr/>
          </p:nvSpPr>
          <p:spPr>
            <a:xfrm>
              <a:off x="10988140" y="5531580"/>
              <a:ext cx="448686" cy="380144"/>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dy</a:t>
              </a:r>
              <a:endParaRPr lang="en-US"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B3D1CDB-CBB3-4159-90E1-BB7C01F37BC7}"/>
                </a:ext>
              </a:extLst>
            </p:cNvPr>
            <p:cNvSpPr txBox="1"/>
            <p:nvPr/>
          </p:nvSpPr>
          <p:spPr>
            <a:xfrm>
              <a:off x="10065226" y="5031187"/>
              <a:ext cx="448686" cy="380144"/>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dx</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93FF9D7-8546-4BF0-BB25-0CABED2A8771}"/>
                    </a:ext>
                  </a:extLst>
                </p:cNvPr>
                <p:cNvSpPr txBox="1"/>
                <p:nvPr/>
              </p:nvSpPr>
              <p:spPr>
                <a:xfrm rot="21008721">
                  <a:off x="8996714" y="5486069"/>
                  <a:ext cx="2137025" cy="353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𝑑𝑠</m:t>
                        </m:r>
                        <m:r>
                          <a:rPr lang="en-US" sz="1400" b="0" i="1" dirty="0" smtClean="0">
                            <a:latin typeface="Cambria Math" panose="02040503050406030204" pitchFamily="18" charset="0"/>
                          </a:rPr>
                          <m:t>=</m:t>
                        </m:r>
                        <m:rad>
                          <m:radPr>
                            <m:degHide m:val="on"/>
                            <m:ctrlPr>
                              <a:rPr lang="en-US" sz="1400" b="0" i="1" dirty="0" smtClean="0">
                                <a:latin typeface="Cambria Math" panose="02040503050406030204" pitchFamily="18" charset="0"/>
                              </a:rPr>
                            </m:ctrlPr>
                          </m:radPr>
                          <m:deg/>
                          <m:e>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𝑑𝑥</m:t>
                                </m:r>
                              </m:e>
                              <m:sup>
                                <m:r>
                                  <a:rPr lang="en-US" sz="1400" b="0" i="1" dirty="0" smtClean="0">
                                    <a:latin typeface="Cambria Math" panose="02040503050406030204" pitchFamily="18" charset="0"/>
                                  </a:rPr>
                                  <m:t>2</m:t>
                                </m:r>
                              </m:sup>
                            </m:sSup>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𝑑𝑦</m:t>
                                </m:r>
                              </m:e>
                              <m:sup>
                                <m:r>
                                  <a:rPr lang="en-US" sz="1400" b="0" i="1" dirty="0" smtClean="0">
                                    <a:latin typeface="Cambria Math" panose="02040503050406030204" pitchFamily="18" charset="0"/>
                                  </a:rPr>
                                  <m:t>2</m:t>
                                </m:r>
                              </m:sup>
                            </m:sSup>
                          </m:e>
                        </m:rad>
                      </m:oMath>
                    </m:oMathPara>
                  </a14:m>
                  <a:endParaRPr lang="en-US" sz="1400" dirty="0"/>
                </a:p>
              </p:txBody>
            </p:sp>
          </mc:Choice>
          <mc:Fallback xmlns="">
            <p:sp>
              <p:nvSpPr>
                <p:cNvPr id="16" name="TextBox 15">
                  <a:extLst>
                    <a:ext uri="{FF2B5EF4-FFF2-40B4-BE49-F238E27FC236}">
                      <a16:creationId xmlns:a16="http://schemas.microsoft.com/office/drawing/2014/main" id="{F93FF9D7-8546-4BF0-BB25-0CABED2A8771}"/>
                    </a:ext>
                  </a:extLst>
                </p:cNvPr>
                <p:cNvSpPr txBox="1">
                  <a:spLocks noRot="1" noChangeAspect="1" noMove="1" noResize="1" noEditPoints="1" noAdjustHandles="1" noChangeArrowheads="1" noChangeShapeType="1" noTextEdit="1"/>
                </p:cNvSpPr>
                <p:nvPr/>
              </p:nvSpPr>
              <p:spPr>
                <a:xfrm rot="21008721">
                  <a:off x="8996714" y="5486069"/>
                  <a:ext cx="2137025" cy="353238"/>
                </a:xfrm>
                <a:prstGeom prst="rect">
                  <a:avLst/>
                </a:prstGeom>
                <a:blipFill>
                  <a:blip r:embed="rId3"/>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B16ED37-BCEC-4AB0-91F2-838AE8ED7D05}"/>
                </a:ext>
              </a:extLst>
            </p:cNvPr>
            <p:cNvSpPr txBox="1"/>
            <p:nvPr/>
          </p:nvSpPr>
          <p:spPr>
            <a:xfrm>
              <a:off x="8889628" y="4594128"/>
              <a:ext cx="10826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before</a:t>
              </a:r>
            </a:p>
          </p:txBody>
        </p:sp>
        <p:sp>
          <p:nvSpPr>
            <p:cNvPr id="18" name="TextBox 17">
              <a:extLst>
                <a:ext uri="{FF2B5EF4-FFF2-40B4-BE49-F238E27FC236}">
                  <a16:creationId xmlns:a16="http://schemas.microsoft.com/office/drawing/2014/main" id="{9E534E6B-1C79-43D4-AC4D-219CB7ECE77A}"/>
                </a:ext>
              </a:extLst>
            </p:cNvPr>
            <p:cNvSpPr txBox="1"/>
            <p:nvPr/>
          </p:nvSpPr>
          <p:spPr>
            <a:xfrm>
              <a:off x="8889628" y="5282363"/>
              <a:ext cx="108261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after</a:t>
              </a:r>
            </a:p>
          </p:txBody>
        </p:sp>
      </p:grpSp>
    </p:spTree>
    <p:extLst>
      <p:ext uri="{BB962C8B-B14F-4D97-AF65-F5344CB8AC3E}">
        <p14:creationId xmlns:p14="http://schemas.microsoft.com/office/powerpoint/2010/main" val="274824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Velocities in wave motion</a:t>
            </a:r>
          </a:p>
        </p:txBody>
      </p:sp>
      <p:sp>
        <p:nvSpPr>
          <p:cNvPr id="3" name="Content Placeholder 2"/>
          <p:cNvSpPr>
            <a:spLocks noGrp="1"/>
          </p:cNvSpPr>
          <p:nvPr>
            <p:ph idx="1"/>
          </p:nvPr>
        </p:nvSpPr>
        <p:spPr>
          <a:xfrm>
            <a:off x="1097279" y="1845734"/>
            <a:ext cx="10339159" cy="4023360"/>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mechanical wave, the individual oscillators which make up the medium </a:t>
            </a:r>
            <a:r>
              <a:rPr lang="en-US" sz="2400" b="1" dirty="0">
                <a:solidFill>
                  <a:srgbClr val="FF0000"/>
                </a:solidFill>
                <a:latin typeface="Times New Roman" panose="02020603050405020304" pitchFamily="18" charset="0"/>
                <a:cs typeface="Times New Roman" panose="02020603050405020304" pitchFamily="18" charset="0"/>
              </a:rPr>
              <a:t>do not progress </a:t>
            </a:r>
            <a:r>
              <a:rPr lang="en-US" sz="2400" dirty="0">
                <a:latin typeface="Times New Roman" panose="02020603050405020304" pitchFamily="18" charset="0"/>
                <a:cs typeface="Times New Roman" panose="02020603050405020304" pitchFamily="18" charset="0"/>
              </a:rPr>
              <a:t>through the medium with the waves.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three velocities in wave motion  </a:t>
            </a:r>
            <a:r>
              <a:rPr lang="en-US" sz="2400" dirty="0">
                <a:latin typeface="Times New Roman" panose="02020603050405020304" pitchFamily="18" charset="0"/>
                <a:cs typeface="Times New Roman" panose="02020603050405020304" pitchFamily="18" charset="0"/>
              </a:rPr>
              <a:t>are</a:t>
            </a:r>
          </a:p>
          <a:p>
            <a:pPr marL="0" indent="0">
              <a:buNone/>
            </a:pPr>
            <a:r>
              <a:rPr lang="en-US" sz="2400" dirty="0">
                <a:latin typeface="Times New Roman" panose="02020603050405020304" pitchFamily="18" charset="0"/>
                <a:cs typeface="Times New Roman" panose="02020603050405020304" pitchFamily="18" charset="0"/>
              </a:rPr>
              <a:t>	1. The particle velocity</a:t>
            </a:r>
          </a:p>
          <a:p>
            <a:pPr marL="0" indent="0">
              <a:buNone/>
            </a:pPr>
            <a:r>
              <a:rPr lang="en-US" sz="2400" dirty="0">
                <a:latin typeface="Times New Roman" panose="02020603050405020304" pitchFamily="18" charset="0"/>
                <a:cs typeface="Times New Roman" panose="02020603050405020304" pitchFamily="18" charset="0"/>
              </a:rPr>
              <a:t>	2. The wave or phase velocity</a:t>
            </a:r>
          </a:p>
          <a:p>
            <a:pPr marL="0" indent="0">
              <a:buNone/>
            </a:pPr>
            <a:r>
              <a:rPr lang="en-US" sz="2400" dirty="0">
                <a:latin typeface="Times New Roman" panose="02020603050405020304" pitchFamily="18" charset="0"/>
                <a:cs typeface="Times New Roman" panose="02020603050405020304" pitchFamily="18" charset="0"/>
              </a:rPr>
              <a:t>	3. The group velocity</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a:t>
            </a:r>
            <a:r>
              <a:rPr lang="en-US" sz="2400" b="1" dirty="0">
                <a:latin typeface="Times New Roman" panose="02020603050405020304" pitchFamily="18" charset="0"/>
                <a:cs typeface="Times New Roman" panose="02020603050405020304" pitchFamily="18" charset="0"/>
              </a:rPr>
              <a:t>monochromatic wave</a:t>
            </a:r>
            <a:r>
              <a:rPr lang="en-US" sz="2400" dirty="0">
                <a:latin typeface="Times New Roman" panose="02020603050405020304" pitchFamily="18" charset="0"/>
                <a:cs typeface="Times New Roman" panose="02020603050405020304" pitchFamily="18" charset="0"/>
              </a:rPr>
              <a:t>, the group velocity and the wave velocity are identical.</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a:t>
            </a:fld>
            <a:endParaRPr lang="en-US"/>
          </a:p>
        </p:txBody>
      </p:sp>
    </p:spTree>
    <p:extLst>
      <p:ext uri="{BB962C8B-B14F-4D97-AF65-F5344CB8AC3E}">
        <p14:creationId xmlns:p14="http://schemas.microsoft.com/office/powerpoint/2010/main" val="389513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FF45-6FCF-4E65-ADA6-800C27FA10C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Derive the energy flow of a wave on a string (cont.)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25D57B-459A-4830-BF26-044A3DE7FC6D}"/>
                  </a:ext>
                </a:extLst>
              </p:cNvPr>
              <p:cNvSpPr>
                <a:spLocks noGrp="1"/>
              </p:cNvSpPr>
              <p:nvPr>
                <p:ph idx="1"/>
              </p:nvPr>
            </p:nvSpPr>
            <p:spPr>
              <a:xfrm>
                <a:off x="606175" y="1845734"/>
                <a:ext cx="11096089"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total energy :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the displacement of the string element follows a harmonic function such as </a:t>
                </a:r>
                <a14:m>
                  <m:oMath xmlns:m="http://schemas.openxmlformats.org/officeDocument/2006/math">
                    <m:r>
                      <a:rPr lang="en-US" b="0" i="1" smtClean="0">
                        <a:latin typeface="Cambria Math" panose="02040503050406030204" pitchFamily="18" charset="0"/>
                        <a:cs typeface="Times New Roman" panose="02020603050405020304" pitchFamily="18" charset="0"/>
                      </a:rPr>
                      <m:t>𝑦</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𝐴𝑠𝑖𝑛</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𝑘𝑥</m:t>
                        </m:r>
                      </m:e>
                    </m:d>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d>
                          <m:dPr>
                            <m:ctrlPr>
                              <a:rPr lang="en-US" i="1" smtClean="0">
                                <a:latin typeface="Cambria Math" panose="02040503050406030204" pitchFamily="18" charset="0"/>
                                <a:cs typeface="Times New Roman" panose="02020603050405020304" pitchFamily="18" charset="0"/>
                              </a:rPr>
                            </m:ctrlPr>
                          </m:dPr>
                          <m:e>
                            <m:f>
                              <m:fPr>
                                <m:ctrlPr>
                                  <a:rPr lang="en-US" i="1" smtClean="0">
                                    <a:latin typeface="Cambria Math" panose="02040503050406030204" pitchFamily="18" charset="0"/>
                                    <a:cs typeface="Times New Roman" panose="02020603050405020304" pitchFamily="18" charset="0"/>
                                  </a:rPr>
                                </m:ctrlPr>
                              </m:fPr>
                              <m:num>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num>
                              <m:den>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den>
                            </m:f>
                          </m:e>
                        </m:d>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m:t>
                    </m:r>
                    <m:r>
                      <a:rPr lang="en-US"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baseline="30000" smtClean="0">
                        <a:latin typeface="Cambria Math" panose="02040503050406030204" pitchFamily="18" charset="0"/>
                        <a:ea typeface="Cambria Math" panose="02040503050406030204" pitchFamily="18" charset="0"/>
                        <a:cs typeface="Times New Roman" panose="02020603050405020304" pitchFamily="18" charset="0"/>
                      </a:rPr>
                      <m:t>2</m:t>
                    </m:r>
                    <m:r>
                      <a:rPr lang="en-US" i="1" smtClean="0">
                        <a:latin typeface="Cambria Math" panose="02040503050406030204" pitchFamily="18" charset="0"/>
                        <a:cs typeface="Times New Roman" panose="02020603050405020304" pitchFamily="18" charset="0"/>
                      </a:rPr>
                      <m:t>𝐴</m:t>
                    </m:r>
                    <m:r>
                      <a:rPr lang="en-US" b="0" i="1" baseline="30000" smtClean="0">
                        <a:latin typeface="Cambria Math" panose="02040503050406030204" pitchFamily="18" charset="0"/>
                        <a:cs typeface="Times New Roman" panose="02020603050405020304" pitchFamily="18" charset="0"/>
                      </a:rPr>
                      <m:t>2</m:t>
                    </m:r>
                    <m:r>
                      <a:rPr lang="en-US" b="0" i="1" smtClean="0">
                        <a:latin typeface="Cambria Math" panose="02040503050406030204" pitchFamily="18" charset="0"/>
                        <a:cs typeface="Times New Roman" panose="02020603050405020304" pitchFamily="18" charset="0"/>
                      </a:rPr>
                      <m:t>𝑐𝑜𝑠</m:t>
                    </m:r>
                    <m:r>
                      <a:rPr lang="en-US" b="0" i="1" baseline="30000" smtClean="0">
                        <a:latin typeface="Cambria Math" panose="02040503050406030204" pitchFamily="18" charset="0"/>
                        <a:cs typeface="Times New Roman" panose="02020603050405020304" pitchFamily="18" charset="0"/>
                      </a:rPr>
                      <m:t>2</m:t>
                    </m:r>
                    <m:d>
                      <m:dPr>
                        <m:ctrlPr>
                          <a:rPr lang="en-US" i="1" smtClean="0">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𝑦</m:t>
                                </m:r>
                              </m:num>
                              <m:den>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den>
                            </m:f>
                          </m:e>
                        </m:d>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𝑘</m:t>
                    </m:r>
                    <m:r>
                      <a:rPr lang="en-US" b="0" i="1" baseline="30000" smtClean="0">
                        <a:latin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𝐴</m:t>
                    </m:r>
                    <m:r>
                      <a:rPr lang="en-US" b="0" i="1" baseline="30000" smtClean="0">
                        <a:latin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𝑐𝑜𝑠</m:t>
                    </m:r>
                    <m:r>
                      <a:rPr lang="en-US" b="0" i="1" baseline="30000" smtClean="0">
                        <a:latin typeface="Cambria Math" panose="02040503050406030204" pitchFamily="18" charset="0"/>
                        <a:cs typeface="Times New Roman" panose="02020603050405020304" pitchFamily="18" charset="0"/>
                      </a:rPr>
                      <m:t>2</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oMath>
                </a14:m>
                <a:r>
                  <a:rPr 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Let’s try to determine the total energy over a wavelength and then calculate the energy flow over a period or power of the wave on a string!</a:t>
                </a:r>
              </a:p>
            </p:txBody>
          </p:sp>
        </mc:Choice>
        <mc:Fallback xmlns="">
          <p:sp>
            <p:nvSpPr>
              <p:cNvPr id="3" name="Content Placeholder 2">
                <a:extLst>
                  <a:ext uri="{FF2B5EF4-FFF2-40B4-BE49-F238E27FC236}">
                    <a16:creationId xmlns:a16="http://schemas.microsoft.com/office/drawing/2014/main" id="{B225D57B-459A-4830-BF26-044A3DE7FC6D}"/>
                  </a:ext>
                </a:extLst>
              </p:cNvPr>
              <p:cNvSpPr>
                <a:spLocks noGrp="1" noRot="1" noChangeAspect="1" noMove="1" noResize="1" noEditPoints="1" noAdjustHandles="1" noChangeArrowheads="1" noChangeShapeType="1" noTextEdit="1"/>
              </p:cNvSpPr>
              <p:nvPr>
                <p:ph idx="1"/>
              </p:nvPr>
            </p:nvSpPr>
            <p:spPr>
              <a:xfrm>
                <a:off x="606175" y="1845734"/>
                <a:ext cx="11096089" cy="4023360"/>
              </a:xfrm>
              <a:blipFill>
                <a:blip r:embed="rId2"/>
                <a:stretch>
                  <a:fillRect l="-1318"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D553BD8-6316-4D52-AC52-34FB7CA5E9D0}"/>
              </a:ext>
            </a:extLst>
          </p:cNvPr>
          <p:cNvSpPr>
            <a:spLocks noGrp="1"/>
          </p:cNvSpPr>
          <p:nvPr>
            <p:ph type="sldNum" sz="quarter" idx="12"/>
          </p:nvPr>
        </p:nvSpPr>
        <p:spPr/>
        <p:txBody>
          <a:bodyPr/>
          <a:lstStyle/>
          <a:p>
            <a:fld id="{061CFEB1-74F7-45A5-A566-20026EB2CC31}" type="slidenum">
              <a:rPr lang="en-US" smtClean="0"/>
              <a:t>30</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51E2DA9-61EF-4AC9-99D2-696A628D2A97}"/>
                  </a:ext>
                </a:extLst>
              </p:cNvPr>
              <p:cNvSpPr/>
              <p:nvPr/>
            </p:nvSpPr>
            <p:spPr>
              <a:xfrm>
                <a:off x="4649513" y="1737360"/>
                <a:ext cx="3271986" cy="561564"/>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cs typeface="Times New Roman" panose="02020603050405020304" pitchFamily="18" charset="0"/>
                      </a:rPr>
                      <m:t>𝑑𝐸</m:t>
                    </m:r>
                    <m:r>
                      <a:rPr lang="en-US" i="1">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i="1">
                        <a:latin typeface="Cambria Math" panose="020405030504060302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𝑑𝑡</m:t>
                                </m:r>
                              </m:den>
                            </m:f>
                          </m:e>
                        </m:d>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𝑑𝑥</m:t>
                    </m:r>
                  </m:oMath>
                </a14:m>
                <a:r>
                  <a:rPr lang="en-US" dirty="0">
                    <a:latin typeface="Times New Roman" panose="02020603050405020304" pitchFamily="18" charset="0"/>
                    <a:cs typeface="Times New Roman" panose="02020603050405020304" pitchFamily="18" charset="0"/>
                  </a:rPr>
                  <a:t>+</a:t>
                </a:r>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1</m:t>
                        </m:r>
                      </m:num>
                      <m:den>
                        <m:r>
                          <a:rPr lang="en-US" i="1">
                            <a:latin typeface="Cambria Math" panose="02040503050406030204" pitchFamily="18" charset="0"/>
                            <a:cs typeface="Times New Roman" panose="02020603050405020304" pitchFamily="18" charset="0"/>
                          </a:rPr>
                          <m:t>2</m:t>
                        </m:r>
                      </m:den>
                    </m:f>
                    <m:r>
                      <a:rPr lang="en-US" i="1">
                        <a:latin typeface="Cambria Math" panose="02040503050406030204" pitchFamily="18" charset="0"/>
                        <a:cs typeface="Times New Roman" panose="02020603050405020304" pitchFamily="18" charset="0"/>
                      </a:rPr>
                      <m:t>𝑇</m:t>
                    </m:r>
                    <m:sSup>
                      <m:sSupPr>
                        <m:ctrlPr>
                          <a:rPr lang="en-US" i="1">
                            <a:latin typeface="Cambria Math" panose="02040503050406030204" pitchFamily="18" charset="0"/>
                            <a:cs typeface="Times New Roman" panose="02020603050405020304" pitchFamily="18" charset="0"/>
                          </a:rPr>
                        </m:ctrlPr>
                      </m:sSupPr>
                      <m:e>
                        <m:d>
                          <m:dPr>
                            <m:ctrlPr>
                              <a:rPr lang="en-US" i="1">
                                <a:latin typeface="Cambria Math" panose="02040503050406030204" pitchFamily="18" charset="0"/>
                                <a:cs typeface="Times New Roman" panose="02020603050405020304" pitchFamily="18" charset="0"/>
                              </a:rPr>
                            </m:ctrlPr>
                          </m:dPr>
                          <m:e>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𝑑𝑦</m:t>
                                </m:r>
                              </m:num>
                              <m:den>
                                <m:r>
                                  <a:rPr lang="en-US" i="1">
                                    <a:latin typeface="Cambria Math" panose="02040503050406030204" pitchFamily="18" charset="0"/>
                                    <a:cs typeface="Times New Roman" panose="02020603050405020304" pitchFamily="18" charset="0"/>
                                  </a:rPr>
                                  <m:t>𝑑𝑥</m:t>
                                </m:r>
                              </m:den>
                            </m:f>
                          </m:e>
                        </m:d>
                      </m:e>
                      <m:sup>
                        <m:r>
                          <a:rPr lang="en-US" i="1">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cs typeface="Times New Roman" panose="02020603050405020304" pitchFamily="18" charset="0"/>
                      </a:rPr>
                      <m:t>𝑑𝑥</m:t>
                    </m:r>
                  </m:oMath>
                </a14:m>
                <a:endParaRPr lang="en-US" dirty="0"/>
              </a:p>
            </p:txBody>
          </p:sp>
        </mc:Choice>
        <mc:Fallback xmlns="">
          <p:sp>
            <p:nvSpPr>
              <p:cNvPr id="5" name="Rectangle 4">
                <a:extLst>
                  <a:ext uri="{FF2B5EF4-FFF2-40B4-BE49-F238E27FC236}">
                    <a16:creationId xmlns:a16="http://schemas.microsoft.com/office/drawing/2014/main" id="{351E2DA9-61EF-4AC9-99D2-696A628D2A97}"/>
                  </a:ext>
                </a:extLst>
              </p:cNvPr>
              <p:cNvSpPr>
                <a:spLocks noRot="1" noChangeAspect="1" noMove="1" noResize="1" noEditPoints="1" noAdjustHandles="1" noChangeArrowheads="1" noChangeShapeType="1" noTextEdit="1"/>
              </p:cNvSpPr>
              <p:nvPr/>
            </p:nvSpPr>
            <p:spPr>
              <a:xfrm>
                <a:off x="4649513" y="1737360"/>
                <a:ext cx="3271986" cy="561564"/>
              </a:xfrm>
              <a:prstGeom prst="rect">
                <a:avLst/>
              </a:prstGeom>
              <a:blipFill>
                <a:blip r:embed="rId3"/>
                <a:stretch>
                  <a:fillRect b="-4348"/>
                </a:stretch>
              </a:blipFill>
            </p:spPr>
            <p:txBody>
              <a:bodyPr/>
              <a:lstStyle/>
              <a:p>
                <a:r>
                  <a:rPr lang="en-US">
                    <a:noFill/>
                  </a:rPr>
                  <a:t> </a:t>
                </a:r>
              </a:p>
            </p:txBody>
          </p:sp>
        </mc:Fallback>
      </mc:AlternateContent>
    </p:spTree>
    <p:extLst>
      <p:ext uri="{BB962C8B-B14F-4D97-AF65-F5344CB8AC3E}">
        <p14:creationId xmlns:p14="http://schemas.microsoft.com/office/powerpoint/2010/main" val="1794862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BCF6-2C96-4403-8C12-5B040E2E96B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6CD080-0697-41C5-81C8-2BE6D88FF470}"/>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 the displacement is written in the harmonic function given in the previous slide, the total energy becomes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Due to </a:t>
                </a:r>
                <a14:m>
                  <m:oMath xmlns:m="http://schemas.openxmlformats.org/officeDocument/2006/math">
                    <m:r>
                      <a:rPr lang="en-US" b="0" i="1" smtClean="0">
                        <a:latin typeface="Cambria Math" panose="02040503050406030204" pitchFamily="18" charset="0"/>
                        <a:cs typeface="Times New Roman" panose="02020603050405020304" pitchFamily="18" charset="0"/>
                      </a:rPr>
                      <m:t>𝑇</m:t>
                    </m:r>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𝑐</m:t>
                        </m:r>
                      </m:e>
                      <m:sup>
                        <m:r>
                          <a:rPr lang="en-US" b="0" i="1" smtClean="0">
                            <a:latin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𝜌</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𝑘</m:t>
                                </m:r>
                              </m:den>
                            </m:f>
                          </m:e>
                        </m:d>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b="0" i="1" smtClean="0">
                        <a:latin typeface="Cambria Math" panose="02040503050406030204" pitchFamily="18" charset="0"/>
                        <a:ea typeface="Cambria Math" panose="02040503050406030204" pitchFamily="18" charset="0"/>
                        <a:cs typeface="Times New Roman" panose="02020603050405020304" pitchFamily="18" charset="0"/>
                      </a:rPr>
                      <m:t>𝜌</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𝑑𝐸</m:t>
                    </m:r>
                    <m:r>
                      <a:rPr lang="en-US" i="1">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sym typeface="Symbol" panose="05050102010706020507" pitchFamily="18" charset="2"/>
                  </a:rPr>
                  <a:t> </a:t>
                </a:r>
                <a14:m>
                  <m:oMath xmlns:m="http://schemas.openxmlformats.org/officeDocument/2006/math">
                    <m:r>
                      <a:rPr lang="en-US" i="1">
                        <a:latin typeface="Cambria Math" panose="02040503050406030204" pitchFamily="18" charset="0"/>
                        <a:cs typeface="Times New Roman" panose="02020603050405020304" pitchFamily="18" charset="0"/>
                        <a:sym typeface="Symbol" panose="05050102010706020507" pitchFamily="18" charset="2"/>
                      </a:rPr>
                      <m:t></m:t>
                    </m:r>
                  </m:oMath>
                </a14:m>
                <a:r>
                  <a:rPr lang="en-US" dirty="0">
                    <a:ea typeface="Cambria Math" panose="020405030504060302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baseline="30000">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𝐴</m:t>
                    </m:r>
                    <m:r>
                      <a:rPr lang="en-US" i="1" baseline="30000">
                        <a:latin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𝑐𝑜𝑠</m:t>
                    </m:r>
                    <m:r>
                      <a:rPr lang="en-US" i="1" baseline="30000">
                        <a:latin typeface="Cambria Math" panose="02040503050406030204" pitchFamily="18" charset="0"/>
                        <a:cs typeface="Times New Roman" panose="02020603050405020304" pitchFamily="18" charset="0"/>
                      </a:rPr>
                      <m:t>2</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r>
                      <a:rPr lang="en-US" i="1">
                        <a:latin typeface="Cambria Math" panose="02040503050406030204" pitchFamily="18" charset="0"/>
                        <a:ea typeface="Cambria Math" panose="02040503050406030204" pitchFamily="18" charset="0"/>
                        <a:cs typeface="Times New Roman" panose="02020603050405020304" pitchFamily="18" charset="0"/>
                      </a:rPr>
                      <m:t> </m:t>
                    </m:r>
                    <m:r>
                      <a:rPr lang="en-US" i="1">
                        <a:latin typeface="Cambria Math" panose="02040503050406030204" pitchFamily="18" charset="0"/>
                        <a:ea typeface="Cambria Math" panose="02040503050406030204" pitchFamily="18" charset="0"/>
                        <a:cs typeface="Times New Roman" panose="02020603050405020304" pitchFamily="18" charset="0"/>
                      </a:rPr>
                      <m:t>𝑑𝑥</m:t>
                    </m:r>
                  </m:oMath>
                </a14:m>
                <a:endParaRPr lang="en-US" dirty="0">
                  <a:ea typeface="Cambria Math" panose="020405030504060302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Over a wavelength, the total energy is written as</a:t>
                </a:r>
                <a14:m>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ea typeface="Cambria Math" panose="02040503050406030204" pitchFamily="18" charset="0"/>
                            <a:cs typeface="Times New Roman" panose="02020603050405020304" pitchFamily="18" charset="0"/>
                          </a:rPr>
                          <m:t>𝜆</m:t>
                        </m:r>
                      </m:sub>
                    </m:sSub>
                    <m:r>
                      <a:rPr lang="en-US" i="1">
                        <a:latin typeface="Cambria Math" panose="02040503050406030204" pitchFamily="18" charset="0"/>
                        <a:cs typeface="Times New Roman" panose="02020603050405020304" pitchFamily="18" charset="0"/>
                      </a:rPr>
                      <m:t>=</m:t>
                    </m:r>
                    <m:nary>
                      <m:naryPr>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0</m:t>
                        </m:r>
                      </m:sub>
                      <m:sup>
                        <m:r>
                          <a:rPr lang="en-US" i="1">
                            <a:latin typeface="Cambria Math" panose="02040503050406030204" pitchFamily="18" charset="0"/>
                            <a:ea typeface="Cambria Math" panose="02040503050406030204" pitchFamily="18" charset="0"/>
                            <a:cs typeface="Times New Roman" panose="02020603050405020304" pitchFamily="18" charset="0"/>
                          </a:rPr>
                          <m:t>𝜆</m:t>
                        </m:r>
                      </m:sup>
                      <m:e>
                        <m:r>
                          <a:rPr lang="en-US" i="1">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baseline="30000">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𝐴</m:t>
                        </m:r>
                        <m:r>
                          <a:rPr lang="en-US" i="1" baseline="30000">
                            <a:latin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𝑐𝑜𝑠</m:t>
                        </m:r>
                        <m:r>
                          <a:rPr lang="en-US" i="1" baseline="30000">
                            <a:latin typeface="Cambria Math" panose="02040503050406030204" pitchFamily="18" charset="0"/>
                            <a:cs typeface="Times New Roman" panose="02020603050405020304" pitchFamily="18" charset="0"/>
                          </a:rPr>
                          <m:t>2</m:t>
                        </m:r>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r>
                              <a:rPr lang="en-US" i="1">
                                <a:latin typeface="Cambria Math" panose="02040503050406030204" pitchFamily="18" charset="0"/>
                                <a:ea typeface="Cambria Math" panose="02040503050406030204" pitchFamily="18"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𝑘𝑥</m:t>
                            </m:r>
                          </m:e>
                        </m:d>
                        <m:r>
                          <a:rPr lang="en-US" i="1">
                            <a:latin typeface="Cambria Math" panose="02040503050406030204" pitchFamily="18" charset="0"/>
                            <a:ea typeface="Cambria Math" panose="02040503050406030204" pitchFamily="18" charset="0"/>
                            <a:cs typeface="Times New Roman" panose="02020603050405020304" pitchFamily="18" charset="0"/>
                          </a:rPr>
                          <m:t> </m:t>
                        </m:r>
                        <m:r>
                          <a:rPr lang="en-US" i="1">
                            <a:latin typeface="Cambria Math" panose="02040503050406030204" pitchFamily="18" charset="0"/>
                            <a:ea typeface="Cambria Math" panose="02040503050406030204" pitchFamily="18" charset="0"/>
                            <a:cs typeface="Times New Roman" panose="02020603050405020304" pitchFamily="18" charset="0"/>
                          </a:rPr>
                          <m:t>𝑑𝑥</m:t>
                        </m:r>
                        <m:r>
                          <m:rPr>
                            <m:nor/>
                          </m:rPr>
                          <a:rPr lang="en-US" dirty="0">
                            <a:ea typeface="Cambria Math" panose="02040503050406030204" pitchFamily="18" charset="0"/>
                            <a:cs typeface="Times New Roman" panose="02020603050405020304" pitchFamily="18" charset="0"/>
                          </a:rPr>
                          <m:t> </m:t>
                        </m:r>
                        <m:r>
                          <m:rPr>
                            <m:nor/>
                          </m:rPr>
                          <a:rPr lang="en-US" b="0" i="0" dirty="0" smtClean="0">
                            <a:ea typeface="Cambria Math" panose="02040503050406030204" pitchFamily="18" charset="0"/>
                            <a:cs typeface="Times New Roman" panose="02020603050405020304" pitchFamily="18" charset="0"/>
                          </a:rPr>
                          <m:t>=</m:t>
                        </m:r>
                        <m:f>
                          <m:fPr>
                            <m:ctrlPr>
                              <a:rPr lang="en-US" b="0" i="1" dirty="0"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dirty="0" smtClean="0">
                                <a:latin typeface="Cambria Math" panose="02040503050406030204" pitchFamily="18" charset="0"/>
                                <a:ea typeface="Cambria Math" panose="02040503050406030204" pitchFamily="18" charset="0"/>
                                <a:cs typeface="Times New Roman" panose="02020603050405020304" pitchFamily="18" charset="0"/>
                              </a:rPr>
                              <m:t>1</m:t>
                            </m:r>
                          </m:num>
                          <m:den>
                            <m:r>
                              <a:rPr lang="en-US" b="0" i="1" dirty="0" smtClean="0">
                                <a:latin typeface="Cambria Math" panose="02040503050406030204" pitchFamily="18" charset="0"/>
                                <a:ea typeface="Cambria Math" panose="02040503050406030204" pitchFamily="18" charset="0"/>
                                <a:cs typeface="Times New Roman" panose="02020603050405020304" pitchFamily="18" charset="0"/>
                              </a:rPr>
                              <m:t>2</m:t>
                            </m:r>
                          </m:den>
                        </m:f>
                      </m:e>
                    </m:nary>
                  </m:oMath>
                </a14:m>
                <a:r>
                  <a:rPr lang="en-US" dirty="0">
                    <a:cs typeface="Times New Roman" panose="02020603050405020304" pitchFamily="18" charset="0"/>
                    <a:sym typeface="Symbol" panose="05050102010706020507" pitchFamily="18" charset="2"/>
                  </a:rPr>
                  <a:t> </a:t>
                </a:r>
                <a14:m>
                  <m:oMath xmlns:m="http://schemas.openxmlformats.org/officeDocument/2006/math">
                    <m:r>
                      <a:rPr lang="en-US" i="1">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baseline="30000">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𝐴</m:t>
                    </m:r>
                    <m:r>
                      <a:rPr lang="en-US" i="1" baseline="30000">
                        <a:latin typeface="Cambria Math" panose="02040503050406030204" pitchFamily="18" charset="0"/>
                        <a:cs typeface="Times New Roman" panose="02020603050405020304" pitchFamily="18" charset="0"/>
                      </a:rPr>
                      <m:t>2</m:t>
                    </m:r>
                  </m:oMath>
                </a14:m>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Finally, the energy flow over a period T or power is given  </a:t>
                </a:r>
                <a14:m>
                  <m:oMath xmlns:m="http://schemas.openxmlformats.org/officeDocument/2006/math">
                    <m:r>
                      <a:rPr lang="en-US" b="0" i="1" smtClean="0">
                        <a:latin typeface="Cambria Math" panose="02040503050406030204" pitchFamily="18" charset="0"/>
                        <a:cs typeface="Times New Roman" panose="02020603050405020304" pitchFamily="18" charset="0"/>
                        <a:sym typeface="Symbol" panose="05050102010706020507" pitchFamily="18" charset="2"/>
                      </a:rPr>
                      <m:t>𝑃</m:t>
                    </m:r>
                    <m:r>
                      <a:rPr lang="en-US" b="0" i="1" smtClean="0">
                        <a:latin typeface="Cambria Math" panose="02040503050406030204" pitchFamily="18" charset="0"/>
                        <a:cs typeface="Times New Roman" panose="02020603050405020304" pitchFamily="18" charset="0"/>
                        <a:sym typeface="Symbol" panose="05050102010706020507" pitchFamily="18" charset="2"/>
                      </a:rPr>
                      <m:t>=</m:t>
                    </m:r>
                    <m:f>
                      <m:f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fPr>
                      <m:num>
                        <m:sSub>
                          <m:sSub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𝐸</m:t>
                            </m:r>
                          </m:e>
                          <m:sub>
                            <m:r>
                              <a:rPr lang="en-US"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𝜆</m:t>
                            </m:r>
                          </m:sub>
                        </m:sSub>
                      </m:num>
                      <m:den>
                        <m:r>
                          <a:rPr lang="en-US" b="0" i="1" smtClean="0">
                            <a:latin typeface="Cambria Math" panose="02040503050406030204" pitchFamily="18" charset="0"/>
                            <a:cs typeface="Times New Roman" panose="02020603050405020304" pitchFamily="18" charset="0"/>
                            <a:sym typeface="Symbol" panose="05050102010706020507" pitchFamily="18" charset="2"/>
                          </a:rPr>
                          <m:t>𝑇</m:t>
                        </m:r>
                      </m:den>
                    </m:f>
                    <m:r>
                      <a:rPr lang="en-US" b="0" i="1" smtClean="0">
                        <a:latin typeface="Cambria Math" panose="02040503050406030204" pitchFamily="18" charset="0"/>
                        <a:cs typeface="Times New Roman" panose="02020603050405020304" pitchFamily="18" charset="0"/>
                        <a:sym typeface="Symbol" panose="05050102010706020507" pitchFamily="18" charset="2"/>
                      </a:rPr>
                      <m:t>=</m:t>
                    </m:r>
                  </m:oMath>
                </a14:m>
                <a:r>
                  <a:rPr lang="en-US" dirty="0">
                    <a:cs typeface="Times New Roman" panose="02020603050405020304" pitchFamily="18" charset="0"/>
                    <a:sym typeface="Symbol" panose="05050102010706020507" pitchFamily="18" charset="2"/>
                  </a:rPr>
                  <a:t> </a:t>
                </a:r>
                <a14:m>
                  <m:oMath xmlns:m="http://schemas.openxmlformats.org/officeDocument/2006/math">
                    <m:f>
                      <m:fPr>
                        <m:ctrlPr>
                          <a:rPr lang="en-US" i="1" dirty="0" smtClean="0">
                            <a:latin typeface="Cambria Math" panose="02040503050406030204" pitchFamily="18" charset="0"/>
                            <a:cs typeface="Times New Roman" panose="02020603050405020304" pitchFamily="18" charset="0"/>
                            <a:sym typeface="Symbol" panose="05050102010706020507" pitchFamily="18" charset="2"/>
                          </a:rPr>
                        </m:ctrlPr>
                      </m:fPr>
                      <m:num>
                        <m:r>
                          <a:rPr lang="en-US" b="0" i="1" dirty="0" smtClean="0">
                            <a:latin typeface="Cambria Math" panose="02040503050406030204" pitchFamily="18" charset="0"/>
                            <a:cs typeface="Times New Roman" panose="02020603050405020304" pitchFamily="18" charset="0"/>
                            <a:sym typeface="Symbol" panose="05050102010706020507" pitchFamily="18" charset="2"/>
                          </a:rPr>
                          <m:t>1</m:t>
                        </m:r>
                      </m:num>
                      <m:den>
                        <m:r>
                          <a:rPr lang="en-US" b="0" i="1" dirty="0" smtClean="0">
                            <a:latin typeface="Cambria Math" panose="02040503050406030204" pitchFamily="18" charset="0"/>
                            <a:cs typeface="Times New Roman" panose="02020603050405020304" pitchFamily="18" charset="0"/>
                            <a:sym typeface="Symbol" panose="05050102010706020507" pitchFamily="18" charset="2"/>
                          </a:rPr>
                          <m:t>2</m:t>
                        </m:r>
                      </m:den>
                    </m:f>
                    <m:r>
                      <a:rPr lang="en-US" i="1" dirty="0" smtClean="0">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baseline="30000">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cs typeface="Times New Roman" panose="02020603050405020304" pitchFamily="18" charset="0"/>
                      </a:rPr>
                      <m:t>𝐴</m:t>
                    </m:r>
                    <m:r>
                      <a:rPr lang="en-US" i="1" baseline="3000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𝑐</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panose="02040503050406030204" pitchFamily="18" charset="0"/>
                        <a:cs typeface="Times New Roman" panose="02020603050405020304" pitchFamily="18" charset="0"/>
                      </a:rPr>
                      <m:t>𝑐</m:t>
                    </m:r>
                    <m:r>
                      <a:rPr lang="en-US" b="0" i="1" smtClean="0">
                        <a:latin typeface="Cambria Math" panose="02040503050406030204" pitchFamily="18" charset="0"/>
                        <a:cs typeface="Times New Roman" panose="02020603050405020304" pitchFamily="18" charset="0"/>
                      </a:rPr>
                      <m:t>=</m:t>
                    </m:r>
                    <m:f>
                      <m:fPr>
                        <m:type m:val="lin"/>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num>
                      <m:den>
                        <m:r>
                          <a:rPr lang="en-US" b="0" i="1" smtClean="0">
                            <a:latin typeface="Cambria Math" panose="02040503050406030204" pitchFamily="18" charset="0"/>
                            <a:cs typeface="Times New Roman" panose="02020603050405020304" pitchFamily="18" charset="0"/>
                          </a:rPr>
                          <m:t>𝑇</m:t>
                        </m:r>
                      </m:den>
                    </m:f>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36CD080-0697-41C5-81C8-2BE6D88FF470}"/>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2B965BE-172D-4B5B-B6C7-5DD3AB501A0C}"/>
              </a:ext>
            </a:extLst>
          </p:cNvPr>
          <p:cNvSpPr>
            <a:spLocks noGrp="1"/>
          </p:cNvSpPr>
          <p:nvPr>
            <p:ph type="sldNum" sz="quarter" idx="12"/>
          </p:nvPr>
        </p:nvSpPr>
        <p:spPr/>
        <p:txBody>
          <a:bodyPr/>
          <a:lstStyle/>
          <a:p>
            <a:fld id="{061CFEB1-74F7-45A5-A566-20026EB2CC31}" type="slidenum">
              <a:rPr lang="en-US" smtClean="0"/>
              <a:t>31</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3DEAFF2-E47F-4704-A006-67FB38A824B5}"/>
                  </a:ext>
                </a:extLst>
              </p:cNvPr>
              <p:cNvSpPr/>
              <p:nvPr/>
            </p:nvSpPr>
            <p:spPr>
              <a:xfrm>
                <a:off x="3364662" y="2511221"/>
                <a:ext cx="7587590" cy="803938"/>
              </a:xfrm>
              <a:prstGeom prst="rect">
                <a:avLst/>
              </a:prstGeom>
            </p:spPr>
            <p:txBody>
              <a:bodyPr wrap="square">
                <a:spAutoFit/>
              </a:bodyPr>
              <a:lstStyle/>
              <a:p>
                <a14:m>
                  <m:oMath xmlns:m="http://schemas.openxmlformats.org/officeDocument/2006/math">
                    <m:r>
                      <a:rPr lang="en-US" sz="2000" i="1" smtClean="0">
                        <a:latin typeface="Cambria Math" panose="02040503050406030204" pitchFamily="18" charset="0"/>
                        <a:cs typeface="Times New Roman" panose="02020603050405020304" pitchFamily="18" charset="0"/>
                      </a:rPr>
                      <m:t>𝑑𝐸</m:t>
                    </m:r>
                    <m:r>
                      <a:rPr lang="en-US" sz="2000" i="1">
                        <a:latin typeface="Cambria Math" panose="02040503050406030204" pitchFamily="18" charset="0"/>
                        <a:cs typeface="Times New Roman" panose="02020603050405020304" pitchFamily="18" charset="0"/>
                      </a:rPr>
                      <m:t>=</m:t>
                    </m:r>
                  </m:oMath>
                </a14:m>
                <a:r>
                  <a:rPr lang="en-US" sz="2000" dirty="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sym typeface="Symbol" panose="05050102010706020507" pitchFamily="18" charset="2"/>
                      </a:rPr>
                      <m:t></m:t>
                    </m:r>
                  </m:oMath>
                </a14:m>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𝜔</m:t>
                    </m:r>
                    <m:r>
                      <a:rPr lang="en-US" sz="2000" i="1" baseline="30000">
                        <a:latin typeface="Cambria Math" panose="02040503050406030204" pitchFamily="18" charset="0"/>
                        <a:ea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𝐴</m:t>
                    </m:r>
                    <m:r>
                      <a:rPr lang="en-US" sz="2000" i="1" baseline="3000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𝑐𝑜𝑠</m:t>
                    </m:r>
                    <m:r>
                      <a:rPr lang="en-US" sz="2000" i="1" baseline="30000">
                        <a:latin typeface="Cambria Math" panose="02040503050406030204" pitchFamily="18" charset="0"/>
                        <a:cs typeface="Times New Roman" panose="02020603050405020304" pitchFamily="18" charset="0"/>
                      </a:rPr>
                      <m:t>2</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ea typeface="Cambria Math" panose="02040503050406030204" pitchFamily="18" charset="0"/>
                            <a:cs typeface="Times New Roman" panose="02020603050405020304" pitchFamily="18" charset="0"/>
                          </a:rPr>
                          <m:t>𝜔</m:t>
                        </m:r>
                        <m:r>
                          <a:rPr lang="en-US" sz="2000" i="1">
                            <a:latin typeface="Cambria Math" panose="02040503050406030204" pitchFamily="18" charset="0"/>
                            <a:ea typeface="Cambria Math" panose="02040503050406030204" pitchFamily="18" charset="0"/>
                            <a:cs typeface="Times New Roman" panose="02020603050405020304" pitchFamily="18" charset="0"/>
                          </a:rPr>
                          <m:t>𝑡</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𝑘𝑥</m:t>
                        </m:r>
                      </m:e>
                    </m:d>
                    <m:r>
                      <a:rPr lang="en-US" sz="2000" i="1">
                        <a:latin typeface="Cambria Math" panose="02040503050406030204" pitchFamily="18" charset="0"/>
                        <a:ea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𝑑𝑥</m:t>
                    </m:r>
                  </m:oMath>
                </a14:m>
                <a:r>
                  <a:rPr lang="en-US" sz="2000" dirty="0">
                    <a:latin typeface="Times New Roman" panose="02020603050405020304" pitchFamily="18" charset="0"/>
                    <a:cs typeface="Times New Roman" panose="02020603050405020304" pitchFamily="18" charset="0"/>
                  </a:rPr>
                  <a:t>+</a:t>
                </a:r>
                <a:r>
                  <a:rPr lang="en-US" sz="2000" dirty="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𝑇𝑘</m:t>
                    </m:r>
                    <m:r>
                      <a:rPr lang="en-US" sz="2000" i="1" baseline="3000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𝐴</m:t>
                    </m:r>
                    <m:r>
                      <a:rPr lang="en-US" sz="2000" i="1" baseline="3000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𝑐𝑜𝑠</m:t>
                    </m:r>
                    <m:r>
                      <a:rPr lang="en-US" sz="2000" i="1" baseline="30000">
                        <a:latin typeface="Cambria Math" panose="02040503050406030204" pitchFamily="18" charset="0"/>
                        <a:cs typeface="Times New Roman" panose="02020603050405020304" pitchFamily="18" charset="0"/>
                      </a:rPr>
                      <m:t>2</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ea typeface="Cambria Math" panose="02040503050406030204" pitchFamily="18" charset="0"/>
                            <a:cs typeface="Times New Roman" panose="02020603050405020304" pitchFamily="18" charset="0"/>
                          </a:rPr>
                          <m:t>𝜔</m:t>
                        </m:r>
                        <m:r>
                          <a:rPr lang="en-US" sz="2000" i="1">
                            <a:latin typeface="Cambria Math" panose="02040503050406030204" pitchFamily="18" charset="0"/>
                            <a:ea typeface="Cambria Math" panose="02040503050406030204" pitchFamily="18" charset="0"/>
                            <a:cs typeface="Times New Roman" panose="02020603050405020304" pitchFamily="18" charset="0"/>
                          </a:rPr>
                          <m:t>𝑡</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𝑘𝑥</m:t>
                        </m:r>
                      </m:e>
                    </m:d>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𝑑𝑥</m:t>
                    </m:r>
                    <m:r>
                      <m:rPr>
                        <m:nor/>
                      </m:rPr>
                      <a:rPr lang="en-US" sz="2000" dirty="0">
                        <a:latin typeface="Times New Roman" panose="02020603050405020304" pitchFamily="18" charset="0"/>
                        <a:cs typeface="Times New Roman" panose="02020603050405020304" pitchFamily="18" charset="0"/>
                      </a:rPr>
                      <m:t> </m:t>
                    </m:r>
                  </m:oMath>
                </a14:m>
                <a:endParaRPr lang="en-US" sz="2000" i="1" dirty="0">
                  <a:latin typeface="+mj-lt"/>
                  <a:cs typeface="Times New Roman" panose="02020603050405020304" pitchFamily="18" charset="0"/>
                </a:endParaRPr>
              </a:p>
              <a:p>
                <a:endParaRPr lang="en-US" dirty="0"/>
              </a:p>
            </p:txBody>
          </p:sp>
        </mc:Choice>
        <mc:Fallback xmlns="">
          <p:sp>
            <p:nvSpPr>
              <p:cNvPr id="5" name="Rectangle 4">
                <a:extLst>
                  <a:ext uri="{FF2B5EF4-FFF2-40B4-BE49-F238E27FC236}">
                    <a16:creationId xmlns:a16="http://schemas.microsoft.com/office/drawing/2014/main" id="{33DEAFF2-E47F-4704-A006-67FB38A824B5}"/>
                  </a:ext>
                </a:extLst>
              </p:cNvPr>
              <p:cNvSpPr>
                <a:spLocks noRot="1" noChangeAspect="1" noMove="1" noResize="1" noEditPoints="1" noAdjustHandles="1" noChangeArrowheads="1" noChangeShapeType="1" noTextEdit="1"/>
              </p:cNvSpPr>
              <p:nvPr/>
            </p:nvSpPr>
            <p:spPr>
              <a:xfrm>
                <a:off x="3364662" y="2511221"/>
                <a:ext cx="7587590" cy="80393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3942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conservation of  energy</a:t>
            </a:r>
          </a:p>
        </p:txBody>
      </p:sp>
      <p:sp>
        <p:nvSpPr>
          <p:cNvPr id="3" name="Content Placeholder 2"/>
          <p:cNvSpPr>
            <a:spLocks noGrp="1"/>
          </p:cNvSpPr>
          <p:nvPr>
            <p:ph idx="1"/>
          </p:nvPr>
        </p:nvSpPr>
        <p:spPr>
          <a:xfrm>
            <a:off x="221226" y="1889980"/>
            <a:ext cx="11592232" cy="436333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energy arriving at the boundary in the incident wave leaves the boundary in the reflected and transmitted waves.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 The proof requires the transformation of </a:t>
            </a:r>
            <a:r>
              <a:rPr lang="en-US" sz="2400" i="1" dirty="0">
                <a:latin typeface="Times New Roman" panose="02020603050405020304" pitchFamily="18" charset="0"/>
                <a:cs typeface="Times New Roman" panose="02020603050405020304" pitchFamily="18" charset="0"/>
              </a:rPr>
              <a:t>B</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to be in terms of </a:t>
            </a:r>
            <a:r>
              <a:rPr lang="en-US" sz="2400" i="1"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228808"/>
              </p:ext>
            </p:extLst>
          </p:nvPr>
        </p:nvGraphicFramePr>
        <p:xfrm>
          <a:off x="3903815" y="2503179"/>
          <a:ext cx="5516295" cy="3120329"/>
        </p:xfrm>
        <a:graphic>
          <a:graphicData uri="http://schemas.openxmlformats.org/presentationml/2006/ole">
            <mc:AlternateContent xmlns:mc="http://schemas.openxmlformats.org/markup-compatibility/2006">
              <mc:Choice xmlns:v="urn:schemas-microsoft-com:vml" Requires="v">
                <p:oleObj spid="_x0000_s9452" name="Equation" r:id="rId4" imgW="2514600" imgH="1422360" progId="Equation.DSMT4">
                  <p:embed/>
                </p:oleObj>
              </mc:Choice>
              <mc:Fallback>
                <p:oleObj name="Equation" r:id="rId4" imgW="2514600" imgH="1422360" progId="Equation.DSMT4">
                  <p:embed/>
                  <p:pic>
                    <p:nvPicPr>
                      <p:cNvPr id="0" name=""/>
                      <p:cNvPicPr/>
                      <p:nvPr/>
                    </p:nvPicPr>
                    <p:blipFill>
                      <a:blip r:embed="rId5"/>
                      <a:stretch>
                        <a:fillRect/>
                      </a:stretch>
                    </p:blipFill>
                    <p:spPr>
                      <a:xfrm>
                        <a:off x="3903815" y="2503179"/>
                        <a:ext cx="5516295" cy="3120329"/>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7E9F2BC-53BC-4133-A212-34FDDF17DE1A}"/>
              </a:ext>
            </a:extLst>
          </p:cNvPr>
          <p:cNvSpPr/>
          <p:nvPr/>
        </p:nvSpPr>
        <p:spPr>
          <a:xfrm>
            <a:off x="3903815" y="3000054"/>
            <a:ext cx="5516295" cy="82193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EB00F0-E7DD-41CC-A653-DA51D4BC036E}"/>
              </a:ext>
            </a:extLst>
          </p:cNvPr>
          <p:cNvSpPr/>
          <p:nvPr/>
        </p:nvSpPr>
        <p:spPr>
          <a:xfrm>
            <a:off x="3903814" y="3878325"/>
            <a:ext cx="5516295" cy="82193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E5FE5B-5A44-47E1-9089-F37A0CDCD8A1}"/>
              </a:ext>
            </a:extLst>
          </p:cNvPr>
          <p:cNvSpPr/>
          <p:nvPr/>
        </p:nvSpPr>
        <p:spPr>
          <a:xfrm>
            <a:off x="3903813" y="4762564"/>
            <a:ext cx="5516295" cy="82193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2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789920" cy="1450757"/>
          </a:xfrm>
        </p:spPr>
        <p:txBody>
          <a:bodyPr/>
          <a:lstStyle/>
          <a:p>
            <a:r>
              <a:rPr lang="en-US" b="1" dirty="0">
                <a:latin typeface="Times New Roman" panose="02020603050405020304" pitchFamily="18" charset="0"/>
                <a:cs typeface="Times New Roman" panose="02020603050405020304" pitchFamily="18" charset="0"/>
              </a:rPr>
              <a:t>The reflected and transmitted intensity coefficients</a:t>
            </a:r>
          </a:p>
        </p:txBody>
      </p:sp>
      <p:sp>
        <p:nvSpPr>
          <p:cNvPr id="3" name="Content Placeholder 2"/>
          <p:cNvSpPr>
            <a:spLocks noGrp="1"/>
          </p:cNvSpPr>
          <p:nvPr>
            <p:ph idx="1"/>
          </p:nvPr>
        </p:nvSpPr>
        <p:spPr>
          <a:xfrm>
            <a:off x="944880" y="4653402"/>
            <a:ext cx="11094720" cy="1363176"/>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Note : if Z</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Z</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no energy is reflected and the impedances are said to be </a:t>
            </a:r>
            <a:r>
              <a:rPr lang="en-US" sz="2800" b="1" dirty="0">
                <a:solidFill>
                  <a:srgbClr val="FF0000"/>
                </a:solidFill>
                <a:latin typeface="Times New Roman" panose="02020603050405020304" pitchFamily="18" charset="0"/>
                <a:cs typeface="Times New Roman" panose="02020603050405020304" pitchFamily="18" charset="0"/>
              </a:rPr>
              <a:t>matched</a:t>
            </a:r>
            <a:r>
              <a:rPr lang="en-US" sz="2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61CFEB1-74F7-45A5-A566-20026EB2CC31}"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21182298"/>
              </p:ext>
            </p:extLst>
          </p:nvPr>
        </p:nvGraphicFramePr>
        <p:xfrm>
          <a:off x="2472915" y="1981814"/>
          <a:ext cx="6461125" cy="2279650"/>
        </p:xfrm>
        <a:graphic>
          <a:graphicData uri="http://schemas.openxmlformats.org/presentationml/2006/ole">
            <mc:AlternateContent xmlns:mc="http://schemas.openxmlformats.org/markup-compatibility/2006">
              <mc:Choice xmlns:v="urn:schemas-microsoft-com:vml" Requires="v">
                <p:oleObj spid="_x0000_s10473" name="Equation" r:id="rId3" imgW="3022560" imgH="1066680" progId="Equation.DSMT4">
                  <p:embed/>
                </p:oleObj>
              </mc:Choice>
              <mc:Fallback>
                <p:oleObj name="Equation" r:id="rId3" imgW="3022560" imgH="1066680" progId="Equation.DSMT4">
                  <p:embed/>
                  <p:pic>
                    <p:nvPicPr>
                      <p:cNvPr id="0" name=""/>
                      <p:cNvPicPr/>
                      <p:nvPr/>
                    </p:nvPicPr>
                    <p:blipFill>
                      <a:blip r:embed="rId4"/>
                      <a:stretch>
                        <a:fillRect/>
                      </a:stretch>
                    </p:blipFill>
                    <p:spPr>
                      <a:xfrm>
                        <a:off x="2472915" y="1981814"/>
                        <a:ext cx="6461125" cy="2279650"/>
                      </a:xfrm>
                      <a:prstGeom prst="rect">
                        <a:avLst/>
                      </a:prstGeom>
                    </p:spPr>
                  </p:pic>
                </p:oleObj>
              </mc:Fallback>
            </mc:AlternateContent>
          </a:graphicData>
        </a:graphic>
      </p:graphicFrame>
    </p:spTree>
    <p:extLst>
      <p:ext uri="{BB962C8B-B14F-4D97-AF65-F5344CB8AC3E}">
        <p14:creationId xmlns:p14="http://schemas.microsoft.com/office/powerpoint/2010/main" val="3857956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3</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 transverse harmonic force of peak value 0.3 N and frequency 5 Hz initiates waves of amplitude 0.1 m at one end of a very long string of linear density 0.01 kg/m. Determine the rate of energy transfer along the string  and the wave velocity. (</a:t>
            </a:r>
            <a:r>
              <a:rPr lang="en-US" sz="2400" dirty="0" err="1">
                <a:latin typeface="Times New Roman" panose="02020603050405020304" pitchFamily="18" charset="0"/>
                <a:cs typeface="Times New Roman" panose="02020603050405020304" pitchFamily="18" charset="0"/>
              </a:rPr>
              <a:t>ans</a:t>
            </a:r>
            <a:r>
              <a:rPr lang="en-US" sz="2400" dirty="0">
                <a:latin typeface="Times New Roman" panose="02020603050405020304" pitchFamily="18" charset="0"/>
                <a:cs typeface="Times New Roman" panose="02020603050405020304" pitchFamily="18" charset="0"/>
              </a:rPr>
              <a:t> : 3</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/20 W and 30/</a:t>
            </a:r>
            <a:r>
              <a:rPr lang="en-US" sz="2400" dirty="0">
                <a:latin typeface="Times New Roman" panose="02020603050405020304" pitchFamily="18" charset="0"/>
                <a:cs typeface="Times New Roman" panose="02020603050405020304" pitchFamily="18" charset="0"/>
                <a:sym typeface="Symbol" panose="05050102010706020507" pitchFamily="18" charset="2"/>
              </a:rPr>
              <a:t> m/s</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061CFEB1-74F7-45A5-A566-20026EB2CC31}" type="slidenum">
              <a:rPr lang="en-US" smtClean="0"/>
              <a:t>34</a:t>
            </a:fld>
            <a:endParaRPr lang="en-US"/>
          </a:p>
        </p:txBody>
      </p:sp>
    </p:spTree>
    <p:extLst>
      <p:ext uri="{BB962C8B-B14F-4D97-AF65-F5344CB8AC3E}">
        <p14:creationId xmlns:p14="http://schemas.microsoft.com/office/powerpoint/2010/main" val="2168072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1CFEB1-74F7-45A5-A566-20026EB2CC31}" type="slidenum">
              <a:rPr lang="en-US" smtClean="0"/>
              <a:t>35</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329648" y="1664075"/>
                <a:ext cx="7896225" cy="4603161"/>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rate</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of</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energy</m:t>
                      </m:r>
                      <m:r>
                        <m:rPr>
                          <m:nor/>
                        </m:rPr>
                        <a:rPr lang="en-US" i="0" smtClean="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transfer</m:t>
                      </m:r>
                      <m:r>
                        <m:rPr>
                          <m:nor/>
                        </m:rPr>
                        <a:rPr lang="en-US" i="0" smtClean="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𝑐</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𝐴</m:t>
                          </m:r>
                        </m:e>
                        <m:sup>
                          <m:r>
                            <a:rPr lang="en-US" i="1">
                              <a:solidFill>
                                <a:srgbClr val="000000"/>
                              </a:solidFill>
                              <a:latin typeface="Cambria Math" panose="02040503050406030204" pitchFamily="18" charset="0"/>
                            </a:rPr>
                            <m:t>2</m:t>
                          </m:r>
                        </m:sup>
                      </m:sSup>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impedance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m:t>
                      </m:r>
                      <m:r>
                        <m:rPr>
                          <m:nor/>
                        </m:rP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𝑣</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𝑐</m:t>
                      </m:r>
                    </m:oMath>
                    <m:oMath xmlns:m="http://schemas.openxmlformats.org/officeDocument/2006/math">
                      <m:r>
                        <m:rPr>
                          <m:nor/>
                        </m:rPr>
                        <a:rPr lang="en-US" i="0">
                          <a:solidFill>
                            <a:srgbClr val="000000"/>
                          </a:solidFill>
                          <a:latin typeface="Cambria Math" panose="02040503050406030204" pitchFamily="18" charset="0"/>
                        </a:rPr>
                        <m:t>Suppose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e>
                      </m:func>
                    </m:oMath>
                    <m:oMath xmlns:m="http://schemas.openxmlformats.org/officeDocument/2006/math">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𝑣</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𝐴</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e>
                      </m:func>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𝐹</m:t>
                          </m:r>
                        </m:num>
                        <m:den>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𝐴</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0.3</m:t>
                          </m:r>
                        </m:num>
                        <m:den>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×5×0.1</m:t>
                              </m: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0.3</m:t>
                          </m:r>
                        </m:num>
                        <m:den>
                          <m:r>
                            <a:rPr lang="en-US" i="1">
                              <a:solidFill>
                                <a:srgbClr val="000000"/>
                              </a:solidFill>
                              <a:latin typeface="Cambria Math" panose="02040503050406030204" pitchFamily="18" charset="0"/>
                            </a:rPr>
                            <m:t>𝜋</m:t>
                          </m:r>
                        </m:den>
                      </m:f>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N</m:t>
                          </m:r>
                        </m:num>
                        <m:den>
                          <m:r>
                            <m:rPr>
                              <m:sty m:val="p"/>
                            </m:rPr>
                            <a:rPr lang="en-US" i="0">
                              <a:solidFill>
                                <a:srgbClr val="000000"/>
                              </a:solidFill>
                              <a:latin typeface="Cambria Math" panose="02040503050406030204" pitchFamily="18" charset="0"/>
                            </a:rPr>
                            <m:t>m</m:t>
                          </m:r>
                        </m:den>
                      </m:f>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s</m:t>
                      </m:r>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rate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energy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transfer</m:t>
                      </m:r>
                      <m:r>
                        <m:rPr>
                          <m:nor/>
                        </m:rP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r>
                        <a:rPr lang="en-US" i="1">
                          <a:solidFill>
                            <a:srgbClr val="000000"/>
                          </a:solidFill>
                          <a:latin typeface="Cambria Math" panose="02040503050406030204" pitchFamily="18" charset="0"/>
                        </a:rPr>
                        <m:t>𝜌</m:t>
                      </m:r>
                      <m:r>
                        <a:rPr lang="en-US" i="1">
                          <a:solidFill>
                            <a:srgbClr val="000000"/>
                          </a:solidFill>
                          <a:latin typeface="Cambria Math" panose="02040503050406030204" pitchFamily="18" charset="0"/>
                        </a:rPr>
                        <m:t>𝑐</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𝐴</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0.3</m:t>
                              </m:r>
                            </m:num>
                            <m:den>
                              <m:r>
                                <a:rPr lang="en-US" i="1">
                                  <a:solidFill>
                                    <a:srgbClr val="000000"/>
                                  </a:solidFill>
                                  <a:latin typeface="Cambria Math" panose="02040503050406030204" pitchFamily="18" charset="0"/>
                                </a:rPr>
                                <m:t>𝜋</m:t>
                              </m:r>
                            </m:den>
                          </m:f>
                        </m:e>
                      </m:d>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×5</m:t>
                              </m:r>
                            </m:e>
                          </m:d>
                        </m:e>
                        <m:sup>
                          <m:r>
                            <a:rPr lang="en-US" i="1">
                              <a:solidFill>
                                <a:srgbClr val="000000"/>
                              </a:solidFill>
                              <a:latin typeface="Cambria Math" panose="02040503050406030204" pitchFamily="18" charset="0"/>
                            </a:rPr>
                            <m:t>2</m:t>
                          </m:r>
                        </m:sup>
                      </m:sSup>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0.1</m:t>
                              </m:r>
                            </m:e>
                          </m:d>
                        </m:e>
                        <m:sup>
                          <m:r>
                            <a:rPr lang="en-US" i="1">
                              <a:solidFill>
                                <a:srgbClr val="000000"/>
                              </a:solidFill>
                              <a:latin typeface="Cambria Math" panose="02040503050406030204" pitchFamily="18" charset="0"/>
                            </a:rPr>
                            <m:t>2</m:t>
                          </m:r>
                        </m:sup>
                      </m:sSup>
                    </m:oMath>
                    <m:oMath xmlns:m="http://schemas.openxmlformats.org/officeDocument/2006/math">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20</m:t>
                          </m:r>
                        </m:den>
                      </m:f>
                      <m:r>
                        <a:rPr lang="en-US" i="1">
                          <a:solidFill>
                            <a:srgbClr val="000000"/>
                          </a:solidFill>
                          <a:latin typeface="Cambria Math" panose="02040503050406030204" pitchFamily="18" charset="0"/>
                        </a:rPr>
                        <m:t>𝜋</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m:t>
                      </m:r>
                    </m:oMath>
                    <m:oMath xmlns:m="http://schemas.openxmlformats.org/officeDocument/2006/math">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𝑍</m:t>
                          </m:r>
                        </m:num>
                        <m:den>
                          <m:r>
                            <a:rPr lang="en-US" i="1">
                              <a:solidFill>
                                <a:srgbClr val="000000"/>
                              </a:solidFill>
                              <a:latin typeface="Cambria Math" panose="02040503050406030204" pitchFamily="18" charset="0"/>
                            </a:rPr>
                            <m:t>𝜌</m:t>
                          </m:r>
                        </m:den>
                      </m:f>
                      <m:r>
                        <a:rPr lang="en-US" b="0" i="1" smtClean="0">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0.3</m:t>
                              </m:r>
                            </m:num>
                            <m:den>
                              <m:r>
                                <a:rPr lang="en-US" i="1">
                                  <a:solidFill>
                                    <a:srgbClr val="000000"/>
                                  </a:solidFill>
                                  <a:latin typeface="Cambria Math" panose="02040503050406030204" pitchFamily="18" charset="0"/>
                                </a:rPr>
                                <m:t>𝜋</m:t>
                              </m:r>
                            </m:den>
                          </m:f>
                        </m:e>
                      </m:d>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0.01</m:t>
                              </m:r>
                            </m:den>
                          </m:f>
                        </m:e>
                      </m:d>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30</m:t>
                              </m:r>
                            </m:num>
                            <m:den>
                              <m:r>
                                <a:rPr lang="en-US" i="1">
                                  <a:solidFill>
                                    <a:srgbClr val="000000"/>
                                  </a:solidFill>
                                  <a:latin typeface="Cambria Math" panose="02040503050406030204" pitchFamily="18" charset="0"/>
                                </a:rPr>
                                <m:t>𝜋</m:t>
                              </m:r>
                            </m:den>
                          </m:f>
                        </m:e>
                      </m:d>
                      <m:r>
                        <m:rPr>
                          <m:nor/>
                        </m:rPr>
                        <a:rPr lang="en-US" i="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m:rPr>
                              <m:sty m:val="p"/>
                            </m:rPr>
                            <a:rPr lang="en-US" i="0">
                              <a:solidFill>
                                <a:srgbClr val="000000"/>
                              </a:solidFill>
                              <a:latin typeface="Cambria Math" panose="02040503050406030204" pitchFamily="18" charset="0"/>
                            </a:rPr>
                            <m:t>m</m:t>
                          </m:r>
                        </m:num>
                        <m:den>
                          <m:r>
                            <m:rPr>
                              <m:sty m:val="p"/>
                            </m:rPr>
                            <a:rPr lang="en-US" i="0">
                              <a:solidFill>
                                <a:srgbClr val="000000"/>
                              </a:solidFill>
                              <a:latin typeface="Cambria Math" panose="02040503050406030204" pitchFamily="18" charset="0"/>
                            </a:rPr>
                            <m:t>s</m:t>
                          </m:r>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329648" y="1664075"/>
                <a:ext cx="7896225" cy="4603161"/>
              </a:xfrm>
              <a:prstGeom prst="rect">
                <a:avLst/>
              </a:prstGeom>
              <a:blipFill>
                <a:blip r:embed="rId2"/>
                <a:stretch>
                  <a:fillRect l="-154"/>
                </a:stretch>
              </a:blipFill>
            </p:spPr>
            <p:txBody>
              <a:bodyPr/>
              <a:lstStyle/>
              <a:p>
                <a:r>
                  <a:rPr lang="en-US">
                    <a:noFill/>
                  </a:rPr>
                  <a:t> </a:t>
                </a:r>
              </a:p>
            </p:txBody>
          </p:sp>
        </mc:Fallback>
      </mc:AlternateContent>
    </p:spTree>
    <p:extLst>
      <p:ext uri="{BB962C8B-B14F-4D97-AF65-F5344CB8AC3E}">
        <p14:creationId xmlns:p14="http://schemas.microsoft.com/office/powerpoint/2010/main" val="3760287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matching of impedances</a:t>
            </a:r>
          </a:p>
        </p:txBody>
      </p:sp>
      <p:sp>
        <p:nvSpPr>
          <p:cNvPr id="3" name="Content Placeholder 2"/>
          <p:cNvSpPr>
            <a:spLocks noGrp="1"/>
          </p:cNvSpPr>
          <p:nvPr>
            <p:ph idx="1"/>
          </p:nvPr>
        </p:nvSpPr>
        <p:spPr>
          <a:xfrm>
            <a:off x="7595418" y="1845733"/>
            <a:ext cx="4596582" cy="4422331"/>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Impedance matching represents a very important practical problem in the transfer of energy.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concept of impedance matching is to have the impedance change slowly.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appropriate length and impedance of another string  between two mismatched strings will eliminate energy reflection and match the impedance.</a:t>
            </a:r>
          </a:p>
        </p:txBody>
      </p:sp>
      <p:sp>
        <p:nvSpPr>
          <p:cNvPr id="4" name="Slide Number Placeholder 3"/>
          <p:cNvSpPr>
            <a:spLocks noGrp="1"/>
          </p:cNvSpPr>
          <p:nvPr>
            <p:ph type="sldNum" sz="quarter" idx="12"/>
          </p:nvPr>
        </p:nvSpPr>
        <p:spPr/>
        <p:txBody>
          <a:bodyPr/>
          <a:lstStyle/>
          <a:p>
            <a:fld id="{061CFEB1-74F7-45A5-A566-20026EB2CC31}" type="slidenum">
              <a:rPr lang="en-US" smtClean="0"/>
              <a:t>36</a:t>
            </a:fld>
            <a:endParaRPr lang="en-US"/>
          </a:p>
        </p:txBody>
      </p:sp>
      <p:pic>
        <p:nvPicPr>
          <p:cNvPr id="5" name="Picture 4"/>
          <p:cNvPicPr>
            <a:picLocks noChangeAspect="1"/>
          </p:cNvPicPr>
          <p:nvPr/>
        </p:nvPicPr>
        <p:blipFill>
          <a:blip r:embed="rId2"/>
          <a:stretch>
            <a:fillRect/>
          </a:stretch>
        </p:blipFill>
        <p:spPr>
          <a:xfrm>
            <a:off x="0" y="1845734"/>
            <a:ext cx="7060850" cy="4185938"/>
          </a:xfrm>
          <a:prstGeom prst="rect">
            <a:avLst/>
          </a:prstGeom>
        </p:spPr>
      </p:pic>
    </p:spTree>
    <p:extLst>
      <p:ext uri="{BB962C8B-B14F-4D97-AF65-F5344CB8AC3E}">
        <p14:creationId xmlns:p14="http://schemas.microsoft.com/office/powerpoint/2010/main" val="3967332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03" y="-203284"/>
            <a:ext cx="10952152" cy="1450757"/>
          </a:xfrm>
        </p:spPr>
        <p:txBody>
          <a:bodyPr/>
          <a:lstStyle/>
          <a:p>
            <a:r>
              <a:rPr lang="en-US" b="1" dirty="0">
                <a:latin typeface="Times New Roman" panose="02020603050405020304" pitchFamily="18" charset="0"/>
                <a:cs typeface="Times New Roman" panose="02020603050405020304" pitchFamily="18" charset="0"/>
              </a:rPr>
              <a:t>The analysis of the matching impedances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7715" y="1592679"/>
                <a:ext cx="11021548" cy="4565681"/>
              </a:xfrm>
              <a:solidFill>
                <a:schemeClr val="bg1"/>
              </a:solidFill>
            </p:spPr>
            <p:txBody>
              <a:bodyPr>
                <a:normAutofit/>
              </a:bodyPr>
              <a:lstStyle/>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To comply with the condition of matching impedances, the following ratio has to be </a:t>
                </a:r>
                <a:r>
                  <a:rPr lang="en-US" sz="1800" b="1" dirty="0">
                    <a:solidFill>
                      <a:srgbClr val="FF0000"/>
                    </a:solidFill>
                    <a:latin typeface="Times New Roman" panose="02020603050405020304" pitchFamily="18" charset="0"/>
                    <a:cs typeface="Times New Roman" panose="02020603050405020304" pitchFamily="18" charset="0"/>
                  </a:rPr>
                  <a:t>unity</a:t>
                </a:r>
                <a:r>
                  <a:rPr lang="en-US" sz="18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To derive the impedance and the length of the inserted piece of the string, the boundary conditions are that y and T(</a:t>
                </a:r>
                <a:r>
                  <a:rPr lang="en-US" sz="1800" dirty="0">
                    <a:latin typeface="Times New Roman" panose="02020603050405020304" pitchFamily="18" charset="0"/>
                    <a:cs typeface="Times New Roman" panose="02020603050405020304" pitchFamily="18" charset="0"/>
                    <a:sym typeface="Symbol" panose="05050102010706020507" pitchFamily="18" charset="2"/>
                  </a:rPr>
                  <a:t>y/x</a:t>
                </a:r>
                <a:r>
                  <a:rPr lang="en-US" sz="1800" dirty="0">
                    <a:latin typeface="Times New Roman" panose="02020603050405020304" pitchFamily="18" charset="0"/>
                    <a:cs typeface="Times New Roman" panose="02020603050405020304" pitchFamily="18" charset="0"/>
                  </a:rPr>
                  <a:t>) are continuous across the junctions x = 0 and x = </a:t>
                </a:r>
                <a:r>
                  <a:rPr lang="en-US" sz="1800" i="1" dirty="0">
                    <a:latin typeface="Times New Roman" panose="02020603050405020304" pitchFamily="18" charset="0"/>
                    <a:cs typeface="Times New Roman" panose="02020603050405020304" pitchFamily="18" charset="0"/>
                  </a:rPr>
                  <a:t>l</a:t>
                </a:r>
                <a:r>
                  <a:rPr lang="en-US" sz="1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This gives</a:t>
                </a: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12</m:t>
                        </m:r>
                      </m:sub>
                    </m:sSub>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23</m:t>
                        </m:r>
                      </m:sub>
                    </m:sSub>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1</m:t>
                            </m:r>
                          </m:sub>
                        </m:sSub>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2</m:t>
                            </m:r>
                          </m:sub>
                        </m:sSub>
                      </m:den>
                    </m:f>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2</m:t>
                            </m:r>
                          </m:sub>
                        </m:sSub>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3</m:t>
                            </m:r>
                          </m:sub>
                        </m:sSub>
                      </m:den>
                    </m:f>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1</m:t>
                            </m:r>
                          </m:sub>
                        </m:sSub>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3</m:t>
                            </m:r>
                          </m:sub>
                        </m:sSub>
                      </m:den>
                    </m:f>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13</m:t>
                        </m:r>
                      </m:sub>
                    </m:sSub>
                  </m:oMath>
                </a14:m>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7715" y="1592679"/>
                <a:ext cx="11021548" cy="4565681"/>
              </a:xfrm>
              <a:blipFill>
                <a:blip r:embed="rId2"/>
                <a:stretch>
                  <a:fillRect l="-1217" t="-12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1CFEB1-74F7-45A5-A566-20026EB2CC31}" type="slidenum">
              <a:rPr lang="en-US" smtClean="0"/>
              <a:t>37</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4161948" y="1937132"/>
                <a:ext cx="3929062" cy="9620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a:solidFill>
                                <a:srgbClr val="000000"/>
                              </a:solidFill>
                              <a:latin typeface="Cambria Math" panose="02040503050406030204" pitchFamily="18" charset="0"/>
                            </a:rPr>
                          </m:ctrlPr>
                        </m:fPr>
                        <m:num>
                          <m:r>
                            <m:rPr>
                              <m:nor/>
                            </m:rPr>
                            <a:rPr lang="en-US" i="0">
                              <a:solidFill>
                                <a:srgbClr val="000000"/>
                              </a:solidFill>
                              <a:latin typeface="Cambria Math" panose="02040503050406030204" pitchFamily="18" charset="0"/>
                            </a:rPr>
                            <m:t>Transmitted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Energy</m:t>
                          </m:r>
                        </m:num>
                        <m:den>
                          <m:r>
                            <m:rPr>
                              <m:nor/>
                            </m:rPr>
                            <a:rPr lang="en-US" i="0">
                              <a:solidFill>
                                <a:srgbClr val="000000"/>
                              </a:solidFill>
                              <a:latin typeface="Cambria Math" panose="02040503050406030204" pitchFamily="18" charset="0"/>
                            </a:rPr>
                            <m:t>Incident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Energy</m:t>
                          </m:r>
                        </m:den>
                      </m:f>
                      <m:r>
                        <a:rPr lang="en-US" i="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3</m:t>
                              </m:r>
                            </m:sub>
                          </m:sSub>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3</m:t>
                              </m:r>
                            </m:sub>
                            <m:sup>
                              <m:r>
                                <a:rPr lang="en-US" i="1">
                                  <a:solidFill>
                                    <a:srgbClr val="000000"/>
                                  </a:solidFill>
                                  <a:latin typeface="Cambria Math" panose="02040503050406030204" pitchFamily="18" charset="0"/>
                                </a:rPr>
                                <m:t>2</m:t>
                              </m:r>
                            </m:sup>
                          </m:sSubSup>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1</m:t>
                              </m:r>
                            </m:sub>
                          </m:sSub>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2</m:t>
                              </m:r>
                            </m:sup>
                          </m:sSubSup>
                        </m:den>
                      </m:f>
                      <m:r>
                        <a:rPr lang="en-US" i="1">
                          <a:solidFill>
                            <a:srgbClr val="000000"/>
                          </a:solidFill>
                          <a:latin typeface="Cambria Math" panose="02040503050406030204" pitchFamily="18" charset="0"/>
                        </a:rPr>
                        <m:t>=</m:t>
                      </m:r>
                      <m:r>
                        <a:rPr lang="en-US" i="1">
                          <a:solidFill>
                            <a:srgbClr val="FF0000"/>
                          </a:solidFill>
                          <a:latin typeface="Cambria Math" panose="02040503050406030204" pitchFamily="18" charset="0"/>
                        </a:rPr>
                        <m:t>1</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4161948" y="1937132"/>
                <a:ext cx="3929062" cy="9620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1967214" y="3875519"/>
                <a:ext cx="7741863" cy="824269"/>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f>
                        <m:fPr>
                          <m:ctrlPr>
                            <a:rPr lang="en-US" sz="1600" i="1">
                              <a:solidFill>
                                <a:srgbClr val="000000"/>
                              </a:solidFill>
                              <a:latin typeface="Cambria Math" panose="02040503050406030204" pitchFamily="18" charset="0"/>
                            </a:rPr>
                          </m:ctrlPr>
                        </m:fPr>
                        <m:num>
                          <m:r>
                            <m:rPr>
                              <m:nor/>
                            </m:rPr>
                            <a:rPr lang="en-US" sz="1600" i="0">
                              <a:solidFill>
                                <a:srgbClr val="000000"/>
                              </a:solidFill>
                              <a:latin typeface="Cambria Math" panose="02040503050406030204" pitchFamily="18" charset="0"/>
                            </a:rPr>
                            <m:t>Transmitted</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Energy</m:t>
                          </m:r>
                        </m:num>
                        <m:den>
                          <m:r>
                            <m:rPr>
                              <m:nor/>
                            </m:rPr>
                            <a:rPr lang="en-US" sz="1600" i="0">
                              <a:solidFill>
                                <a:srgbClr val="000000"/>
                              </a:solidFill>
                              <a:latin typeface="Cambria Math" panose="02040503050406030204" pitchFamily="18" charset="0"/>
                            </a:rPr>
                            <m:t>Incident</m:t>
                          </m:r>
                          <m:r>
                            <m:rPr>
                              <m:nor/>
                            </m:rPr>
                            <a:rPr lang="en-US" sz="1600" i="0">
                              <a:solidFill>
                                <a:srgbClr val="000000"/>
                              </a:solidFill>
                              <a:latin typeface="Cambria Math" panose="02040503050406030204" pitchFamily="18" charset="0"/>
                            </a:rPr>
                            <m:t> </m:t>
                          </m:r>
                          <m:r>
                            <m:rPr>
                              <m:nor/>
                            </m:rPr>
                            <a:rPr lang="en-US" sz="1600" i="0">
                              <a:solidFill>
                                <a:srgbClr val="000000"/>
                              </a:solidFill>
                              <a:latin typeface="Cambria Math" panose="02040503050406030204" pitchFamily="18" charset="0"/>
                            </a:rPr>
                            <m:t>Energy</m:t>
                          </m:r>
                        </m:den>
                      </m:f>
                      <m:r>
                        <a:rPr lang="en-US" sz="1600" i="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3</m:t>
                              </m:r>
                            </m:sub>
                          </m:sSub>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3</m:t>
                              </m:r>
                            </m:sub>
                            <m:sup>
                              <m:r>
                                <a:rPr lang="en-US" sz="1600" i="1">
                                  <a:solidFill>
                                    <a:srgbClr val="000000"/>
                                  </a:solidFill>
                                  <a:latin typeface="Cambria Math" panose="02040503050406030204" pitchFamily="18" charset="0"/>
                                </a:rPr>
                                <m:t>2</m:t>
                              </m:r>
                            </m:sup>
                          </m:sSubSup>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r>
                                <a:rPr lang="en-US" sz="1600" i="1">
                                  <a:solidFill>
                                    <a:srgbClr val="000000"/>
                                  </a:solidFill>
                                  <a:latin typeface="Cambria Math" panose="02040503050406030204" pitchFamily="18" charset="0"/>
                                </a:rPr>
                                <m:t>1</m:t>
                              </m:r>
                            </m:sub>
                          </m:sSub>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2</m:t>
                              </m:r>
                            </m:sup>
                          </m:sSubSup>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𝑟</m:t>
                              </m:r>
                            </m:e>
                            <m:sub>
                              <m:r>
                                <a:rPr lang="en-US" sz="1600" i="1">
                                  <a:solidFill>
                                    <a:srgbClr val="000000"/>
                                  </a:solidFill>
                                  <a:latin typeface="Cambria Math" panose="02040503050406030204" pitchFamily="18" charset="0"/>
                                </a:rPr>
                                <m:t>13</m:t>
                              </m:r>
                            </m:sub>
                          </m:sSub>
                        </m:den>
                      </m:f>
                      <m:f>
                        <m:fPr>
                          <m:ctrlPr>
                            <a:rPr lang="en-US" sz="1600" i="1">
                              <a:solidFill>
                                <a:srgbClr val="000000"/>
                              </a:solidFill>
                              <a:latin typeface="Cambria Math" panose="02040503050406030204" pitchFamily="18" charset="0"/>
                            </a:rPr>
                          </m:ctrlPr>
                        </m:fPr>
                        <m:num>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3</m:t>
                              </m:r>
                            </m:sub>
                            <m:sup>
                              <m:r>
                                <a:rPr lang="en-US" sz="1600" i="1">
                                  <a:solidFill>
                                    <a:srgbClr val="000000"/>
                                  </a:solidFill>
                                  <a:latin typeface="Cambria Math" panose="02040503050406030204" pitchFamily="18" charset="0"/>
                                </a:rPr>
                                <m:t>2</m:t>
                              </m:r>
                            </m:sup>
                          </m:sSubSup>
                        </m:num>
                        <m:den>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𝐴</m:t>
                              </m:r>
                            </m:e>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2</m:t>
                              </m:r>
                            </m:sup>
                          </m:sSubSup>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4</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𝑟</m:t>
                              </m:r>
                            </m:e>
                            <m:sub>
                              <m:r>
                                <a:rPr lang="en-US" sz="1600" i="1">
                                  <a:solidFill>
                                    <a:srgbClr val="000000"/>
                                  </a:solidFill>
                                  <a:latin typeface="Cambria Math" panose="02040503050406030204" pitchFamily="18" charset="0"/>
                                </a:rPr>
                                <m:t>13</m:t>
                              </m:r>
                            </m:sub>
                          </m:sSub>
                        </m:num>
                        <m:den>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𝑟</m:t>
                                      </m:r>
                                    </m:e>
                                    <m:sub>
                                      <m:r>
                                        <a:rPr lang="en-US" sz="1600" i="1">
                                          <a:solidFill>
                                            <a:srgbClr val="000000"/>
                                          </a:solidFill>
                                          <a:latin typeface="Cambria Math" panose="02040503050406030204" pitchFamily="18" charset="0"/>
                                        </a:rPr>
                                        <m:t>13</m:t>
                                      </m:r>
                                    </m:sub>
                                  </m:sSub>
                                  <m:r>
                                    <a:rPr lang="en-US" sz="1600" i="1">
                                      <a:solidFill>
                                        <a:srgbClr val="000000"/>
                                      </a:solidFill>
                                      <a:latin typeface="Cambria Math" panose="02040503050406030204" pitchFamily="18" charset="0"/>
                                    </a:rPr>
                                    <m:t>+1</m:t>
                                  </m:r>
                                </m:e>
                              </m:d>
                            </m:e>
                            <m:sup>
                              <m:r>
                                <a:rPr lang="en-US" sz="1600" i="1">
                                  <a:solidFill>
                                    <a:srgbClr val="000000"/>
                                  </a:solidFill>
                                  <a:latin typeface="Cambria Math" panose="02040503050406030204" pitchFamily="18" charset="0"/>
                                </a:rPr>
                                <m:t>2</m:t>
                              </m:r>
                            </m:sup>
                          </m:sSup>
                          <m:func>
                            <m:funcPr>
                              <m:ctrlPr>
                                <a:rPr lang="en-US" sz="1600" i="1">
                                  <a:solidFill>
                                    <a:srgbClr val="000000"/>
                                  </a:solidFill>
                                  <a:latin typeface="Cambria Math" panose="02040503050406030204" pitchFamily="18" charset="0"/>
                                </a:rPr>
                              </m:ctrlPr>
                            </m:funcPr>
                            <m:fName>
                              <m:sSup>
                                <m:sSupPr>
                                  <m:ctrlPr>
                                    <a:rPr lang="en-US" sz="1600" i="1">
                                      <a:solidFill>
                                        <a:srgbClr val="000000"/>
                                      </a:solidFill>
                                      <a:latin typeface="Cambria Math" panose="02040503050406030204" pitchFamily="18" charset="0"/>
                                    </a:rPr>
                                  </m:ctrlPr>
                                </m:sSupPr>
                                <m:e>
                                  <m:r>
                                    <m:rPr>
                                      <m:sty m:val="p"/>
                                    </m:rPr>
                                    <a:rPr lang="en-US" sz="1600" i="0">
                                      <a:solidFill>
                                        <a:srgbClr val="000000"/>
                                      </a:solidFill>
                                      <a:latin typeface="Cambria Math" panose="02040503050406030204" pitchFamily="18" charset="0"/>
                                    </a:rPr>
                                    <m:t>cos</m:t>
                                  </m:r>
                                </m:e>
                                <m:sup>
                                  <m:r>
                                    <a:rPr lang="en-US" sz="1600" i="1">
                                      <a:solidFill>
                                        <a:srgbClr val="000000"/>
                                      </a:solidFill>
                                      <a:latin typeface="Cambria Math" panose="02040503050406030204" pitchFamily="18" charset="0"/>
                                    </a:rPr>
                                    <m:t>2</m:t>
                                  </m:r>
                                </m:sup>
                              </m:sSup>
                            </m:fNa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𝑘</m:t>
                                  </m:r>
                                </m:e>
                                <m:sub>
                                  <m:r>
                                    <a:rPr lang="en-US" sz="1600" i="1">
                                      <a:solidFill>
                                        <a:srgbClr val="000000"/>
                                      </a:solidFill>
                                      <a:latin typeface="Cambria Math" panose="02040503050406030204" pitchFamily="18" charset="0"/>
                                    </a:rPr>
                                    <m:t>2</m:t>
                                  </m:r>
                                </m:sub>
                              </m:sSub>
                            </m:e>
                          </m:func>
                          <m:r>
                            <a:rPr lang="en-US" sz="1600" i="1">
                              <a:solidFill>
                                <a:srgbClr val="000000"/>
                              </a:solidFill>
                              <a:latin typeface="Cambria Math" panose="02040503050406030204" pitchFamily="18" charset="0"/>
                            </a:rPr>
                            <m:t>𝑙</m:t>
                          </m:r>
                          <m:r>
                            <a:rPr lang="en-US" sz="1600" i="1">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𝑟</m:t>
                                      </m:r>
                                    </m:e>
                                    <m:sub>
                                      <m:r>
                                        <a:rPr lang="en-US" sz="1600" i="1">
                                          <a:solidFill>
                                            <a:srgbClr val="000000"/>
                                          </a:solidFill>
                                          <a:latin typeface="Cambria Math" panose="02040503050406030204" pitchFamily="18" charset="0"/>
                                        </a:rPr>
                                        <m:t>12</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𝑟</m:t>
                                      </m:r>
                                    </m:e>
                                    <m:sub>
                                      <m:r>
                                        <a:rPr lang="en-US" sz="1600" i="1">
                                          <a:solidFill>
                                            <a:srgbClr val="000000"/>
                                          </a:solidFill>
                                          <a:latin typeface="Cambria Math" panose="02040503050406030204" pitchFamily="18" charset="0"/>
                                        </a:rPr>
                                        <m:t>23</m:t>
                                      </m:r>
                                    </m:sub>
                                  </m:sSub>
                                </m:e>
                              </m:d>
                            </m:e>
                            <m:sup>
                              <m:r>
                                <a:rPr lang="en-US" sz="1600" i="1">
                                  <a:solidFill>
                                    <a:srgbClr val="000000"/>
                                  </a:solidFill>
                                  <a:latin typeface="Cambria Math" panose="02040503050406030204" pitchFamily="18" charset="0"/>
                                </a:rPr>
                                <m:t>2</m:t>
                              </m:r>
                            </m:sup>
                          </m:sSup>
                          <m:func>
                            <m:funcPr>
                              <m:ctrlPr>
                                <a:rPr lang="en-US" sz="1600" i="1">
                                  <a:solidFill>
                                    <a:srgbClr val="000000"/>
                                  </a:solidFill>
                                  <a:latin typeface="Cambria Math" panose="02040503050406030204" pitchFamily="18" charset="0"/>
                                </a:rPr>
                              </m:ctrlPr>
                            </m:funcPr>
                            <m:fName>
                              <m:sSup>
                                <m:sSupPr>
                                  <m:ctrlPr>
                                    <a:rPr lang="en-US" sz="1600" i="1">
                                      <a:solidFill>
                                        <a:srgbClr val="000000"/>
                                      </a:solidFill>
                                      <a:latin typeface="Cambria Math" panose="02040503050406030204" pitchFamily="18" charset="0"/>
                                    </a:rPr>
                                  </m:ctrlPr>
                                </m:sSupPr>
                                <m:e>
                                  <m:r>
                                    <m:rPr>
                                      <m:sty m:val="p"/>
                                    </m:rPr>
                                    <a:rPr lang="en-US" sz="1600" i="0">
                                      <a:solidFill>
                                        <a:srgbClr val="000000"/>
                                      </a:solidFill>
                                      <a:latin typeface="Cambria Math" panose="02040503050406030204" pitchFamily="18" charset="0"/>
                                    </a:rPr>
                                    <m:t>sin</m:t>
                                  </m:r>
                                </m:e>
                                <m:sup>
                                  <m:r>
                                    <a:rPr lang="en-US" sz="1600" i="1">
                                      <a:solidFill>
                                        <a:srgbClr val="000000"/>
                                      </a:solidFill>
                                      <a:latin typeface="Cambria Math" panose="02040503050406030204" pitchFamily="18" charset="0"/>
                                    </a:rPr>
                                    <m:t>2</m:t>
                                  </m:r>
                                </m:sup>
                              </m:sSup>
                            </m:fNa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𝑘</m:t>
                                  </m:r>
                                </m:e>
                                <m:sub>
                                  <m:r>
                                    <a:rPr lang="en-US" sz="1600" i="1">
                                      <a:solidFill>
                                        <a:srgbClr val="000000"/>
                                      </a:solidFill>
                                      <a:latin typeface="Cambria Math" panose="02040503050406030204" pitchFamily="18" charset="0"/>
                                    </a:rPr>
                                    <m:t>2</m:t>
                                  </m:r>
                                </m:sub>
                              </m:sSub>
                            </m:e>
                          </m:func>
                          <m:r>
                            <a:rPr lang="en-US" sz="1600" i="1">
                              <a:solidFill>
                                <a:srgbClr val="000000"/>
                              </a:solidFill>
                              <a:latin typeface="Cambria Math" panose="02040503050406030204" pitchFamily="18" charset="0"/>
                            </a:rPr>
                            <m:t>𝑙</m:t>
                          </m:r>
                        </m:den>
                      </m:f>
                    </m:oMath>
                    <m:oMath xmlns:m="http://schemas.openxmlformats.org/officeDocument/2006/math">
                      <m:r>
                        <m:rPr>
                          <m:nor/>
                        </m:rPr>
                        <a:rPr lang="en-US" sz="1600" i="0">
                          <a:solidFill>
                            <a:srgbClr val="000000"/>
                          </a:solidFill>
                          <a:latin typeface="Cambria Math" panose="02040503050406030204" pitchFamily="18" charset="0"/>
                        </a:rPr>
                        <m:t>                               </m:t>
                      </m:r>
                    </m:oMath>
                  </m:oMathPara>
                </a14:m>
                <a:endParaRPr lang="en-US" sz="1600" dirty="0"/>
              </a:p>
            </p:txBody>
          </p:sp>
        </mc:Choice>
        <mc:Fallback xmlns="">
          <p:sp>
            <p:nvSpPr>
              <p:cNvPr id="6" name="Object 5"/>
              <p:cNvSpPr txBox="1">
                <a:spLocks noRot="1" noChangeAspect="1" noMove="1" noResize="1" noEditPoints="1" noAdjustHandles="1" noChangeArrowheads="1" noChangeShapeType="1" noTextEdit="1"/>
              </p:cNvSpPr>
              <p:nvPr/>
            </p:nvSpPr>
            <p:spPr>
              <a:xfrm>
                <a:off x="1967214" y="3875519"/>
                <a:ext cx="7741863" cy="82426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847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840E-5728-4F6C-A8C3-0481AB9529C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Conditions of impedance matching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C93C49-2FB9-41B6-9812-640D7BE945FE}"/>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thickness of the coupling medium is chosen to be            , the  Z</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can be written in terms of Z</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Z</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matching condition: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substituting </a:t>
                </a:r>
                <a14:m>
                  <m:oMath xmlns:m="http://schemas.openxmlformats.org/officeDocument/2006/math">
                    <m:r>
                      <a:rPr lang="en-US" b="0" i="1" smtClean="0">
                        <a:latin typeface="Cambria Math" panose="02040503050406030204" pitchFamily="18" charset="0"/>
                        <a:cs typeface="Times New Roman" panose="02020603050405020304" pitchFamily="18" charset="0"/>
                      </a:rPr>
                      <m:t>𝑙</m:t>
                    </m:r>
                    <m:r>
                      <a:rPr lang="en-US" b="0" i="1" smtClean="0">
                        <a:latin typeface="Cambria Math" panose="02040503050406030204" pitchFamily="18" charset="0"/>
                        <a:cs typeface="Times New Roman" panose="02020603050405020304" pitchFamily="18" charset="0"/>
                      </a:rPr>
                      <m:t>=</m:t>
                    </m:r>
                    <m:f>
                      <m:fPr>
                        <m:type m:val="lin"/>
                        <m:ctrlPr>
                          <a:rPr lang="en-US" b="0" i="1" smtClean="0">
                            <a:latin typeface="Cambria Math" panose="02040503050406030204" pitchFamily="18" charset="0"/>
                            <a:cs typeface="Times New Roman" panose="02020603050405020304" pitchFamily="18" charset="0"/>
                          </a:rPr>
                        </m:ctrlPr>
                      </m:fPr>
                      <m:num>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e>
                          <m:sub>
                            <m:r>
                              <a:rPr lang="en-US" b="0" i="1" smtClean="0">
                                <a:latin typeface="Cambria Math" panose="02040503050406030204" pitchFamily="18" charset="0"/>
                                <a:cs typeface="Times New Roman" panose="02020603050405020304" pitchFamily="18" charset="0"/>
                              </a:rPr>
                              <m:t>2</m:t>
                            </m:r>
                          </m:sub>
                        </m:sSub>
                      </m:num>
                      <m:den>
                        <m:r>
                          <a:rPr lang="en-US" b="0" i="1" smtClean="0">
                            <a:latin typeface="Cambria Math" panose="02040503050406030204" pitchFamily="18" charset="0"/>
                            <a:cs typeface="Times New Roman" panose="02020603050405020304" pitchFamily="18" charset="0"/>
                          </a:rPr>
                          <m:t>4</m:t>
                        </m:r>
                      </m:den>
                    </m:f>
                  </m:oMath>
                </a14:m>
                <a:r>
                  <a:rPr lang="en-US" dirty="0">
                    <a:latin typeface="Times New Roman" panose="02020603050405020304" pitchFamily="18" charset="0"/>
                    <a:cs typeface="Times New Roman" panose="02020603050405020304" pitchFamily="18" charset="0"/>
                  </a:rPr>
                  <a:t> into the above equation and rearrange the equation by starting from 				</a:t>
                </a:r>
                <a14:m>
                  <m:oMath xmlns:m="http://schemas.openxmlformats.org/officeDocument/2006/math">
                    <m:r>
                      <a:rPr lang="en-US" b="0" i="1" smtClean="0">
                        <a:latin typeface="Cambria Math" panose="02040503050406030204" pitchFamily="18" charset="0"/>
                        <a:cs typeface="Times New Roman" panose="02020603050405020304" pitchFamily="18" charset="0"/>
                      </a:rPr>
                      <m:t>4</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𝑟</m:t>
                        </m:r>
                      </m:e>
                      <m:sub>
                        <m:r>
                          <a:rPr lang="en-US" b="0" i="1" smtClean="0">
                            <a:latin typeface="Cambria Math" panose="02040503050406030204" pitchFamily="18" charset="0"/>
                            <a:cs typeface="Times New Roman" panose="02020603050405020304" pitchFamily="18" charset="0"/>
                          </a:rPr>
                          <m:t>13</m:t>
                        </m:r>
                      </m:sub>
                    </m:sSub>
                    <m:r>
                      <a:rPr lang="en-US" b="0" i="1" smtClean="0">
                        <a:latin typeface="Cambria Math" panose="02040503050406030204" pitchFamily="18" charset="0"/>
                        <a:cs typeface="Times New Roman" panose="02020603050405020304" pitchFamily="18" charset="0"/>
                      </a:rPr>
                      <m:t>=</m:t>
                    </m:r>
                  </m:oMath>
                </a14:m>
                <a:r>
                  <a:rPr lang="en-US" dirty="0">
                    <a:solidFill>
                      <a:srgbClr val="000000"/>
                    </a:solidFill>
                  </a:rPr>
                  <a:t> </a:t>
                </a:r>
                <a14:m>
                  <m:oMath xmlns:m="http://schemas.openxmlformats.org/officeDocument/2006/math">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d>
                      </m:e>
                      <m:sup>
                        <m:r>
                          <a:rPr lang="en-US" i="1">
                            <a:solidFill>
                              <a:srgbClr val="000000"/>
                            </a:solidFill>
                            <a:latin typeface="Cambria Math" panose="02040503050406030204" pitchFamily="18" charset="0"/>
                          </a:rPr>
                          <m:t>2</m:t>
                        </m:r>
                      </m:sup>
                    </m:sSup>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𝑜𝑟</m:t>
                    </m:r>
                    <m:r>
                      <a:rPr lang="en-US" b="0" i="1" smtClean="0">
                        <a:solidFill>
                          <a:srgbClr val="000000"/>
                        </a:solidFill>
                        <a:latin typeface="Cambria Math" panose="02040503050406030204" pitchFamily="18" charset="0"/>
                      </a:rPr>
                      <m:t>   4</m:t>
                    </m:r>
                  </m:oMath>
                </a14:m>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i="1">
                                <a:latin typeface="Cambria Math" panose="02040503050406030204" pitchFamily="18" charset="0"/>
                                <a:cs typeface="Times New Roman" panose="02020603050405020304" pitchFamily="18" charset="0"/>
                              </a:rPr>
                              <m:t>1</m:t>
                            </m:r>
                          </m:sub>
                        </m:sSub>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i="1">
                                <a:latin typeface="Cambria Math" panose="02040503050406030204" pitchFamily="18" charset="0"/>
                                <a:cs typeface="Times New Roman" panose="02020603050405020304" pitchFamily="18" charset="0"/>
                              </a:rPr>
                              <m:t>3</m:t>
                            </m:r>
                          </m:sub>
                        </m:sSub>
                      </m:den>
                    </m:f>
                    <m:r>
                      <a:rPr lang="en-US" b="0" i="0" smtClean="0">
                        <a:latin typeface="Cambria Math" panose="02040503050406030204" pitchFamily="18" charset="0"/>
                        <a:cs typeface="Times New Roman" panose="02020603050405020304" pitchFamily="18" charset="0"/>
                      </a:rPr>
                      <m:t>=</m:t>
                    </m:r>
                  </m:oMath>
                </a14:m>
                <a:r>
                  <a:rPr lang="en-US" dirty="0">
                    <a:solidFill>
                      <a:srgbClr val="000000"/>
                    </a:solidFill>
                  </a:rPr>
                  <a:t> </a:t>
                </a:r>
                <a14:m>
                  <m:oMath xmlns:m="http://schemas.openxmlformats.org/officeDocument/2006/math">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i="1">
                                        <a:latin typeface="Cambria Math" panose="02040503050406030204" pitchFamily="18" charset="0"/>
                                        <a:cs typeface="Times New Roman" panose="02020603050405020304" pitchFamily="18" charset="0"/>
                                      </a:rPr>
                                      <m:t>1</m:t>
                                    </m:r>
                                  </m:sub>
                                </m:sSub>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i="1">
                                        <a:latin typeface="Cambria Math" panose="02040503050406030204" pitchFamily="18" charset="0"/>
                                        <a:cs typeface="Times New Roman" panose="02020603050405020304" pitchFamily="18" charset="0"/>
                                      </a:rPr>
                                      <m:t>2</m:t>
                                    </m:r>
                                  </m:sub>
                                </m:sSub>
                              </m:den>
                            </m:f>
                            <m:r>
                              <a:rPr lang="en-US" i="1">
                                <a:solidFill>
                                  <a:srgbClr val="000000"/>
                                </a:solidFill>
                                <a:latin typeface="Cambria Math" panose="02040503050406030204" pitchFamily="18" charset="0"/>
                              </a:rPr>
                              <m:t>+</m:t>
                            </m:r>
                            <m:f>
                              <m:fPr>
                                <m:ctrlPr>
                                  <a:rPr lang="en-US" i="1">
                                    <a:latin typeface="Cambria Math" panose="02040503050406030204" pitchFamily="18" charset="0"/>
                                    <a:cs typeface="Times New Roman" panose="02020603050405020304" pitchFamily="18" charset="0"/>
                                  </a:rPr>
                                </m:ctrlPr>
                              </m:fPr>
                              <m:num>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2</m:t>
                                    </m:r>
                                  </m:sub>
                                </m:sSub>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3</m:t>
                                    </m:r>
                                  </m:sub>
                                </m:sSub>
                              </m:den>
                            </m:f>
                          </m:e>
                        </m:d>
                      </m:e>
                      <m:sup>
                        <m:r>
                          <a:rPr lang="en-US" i="1">
                            <a:solidFill>
                              <a:srgbClr val="000000"/>
                            </a:solidFill>
                            <a:latin typeface="Cambria Math" panose="02040503050406030204" pitchFamily="18" charset="0"/>
                          </a:rPr>
                          <m:t>2</m:t>
                        </m:r>
                      </m:sup>
                    </m:sSup>
                  </m:oMath>
                </a14:m>
                <a:endParaRPr lang="en-US" dirty="0">
                  <a:solidFill>
                    <a:srgbClr val="000000"/>
                  </a:solidFill>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the end after solving the quadratic equation of Z</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we found that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9DC93C49-2FB9-41B6-9812-640D7BE945FE}"/>
                  </a:ext>
                </a:extLst>
              </p:cNvPr>
              <p:cNvSpPr>
                <a:spLocks noGrp="1" noRot="1" noChangeAspect="1" noMove="1" noResize="1" noEditPoints="1" noAdjustHandles="1" noChangeArrowheads="1" noChangeShapeType="1" noTextEdit="1"/>
              </p:cNvSpPr>
              <p:nvPr>
                <p:ph idx="1"/>
              </p:nvPr>
            </p:nvSpPr>
            <p:spPr>
              <a:blipFill>
                <a:blip r:embed="rId3"/>
                <a:stretch>
                  <a:fillRect l="-1455" t="-1667" r="-7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7AA6901-0E6D-41E3-8A0E-3B9B69B9C06C}"/>
              </a:ext>
            </a:extLst>
          </p:cNvPr>
          <p:cNvSpPr>
            <a:spLocks noGrp="1"/>
          </p:cNvSpPr>
          <p:nvPr>
            <p:ph type="sldNum" sz="quarter" idx="12"/>
          </p:nvPr>
        </p:nvSpPr>
        <p:spPr/>
        <p:txBody>
          <a:bodyPr/>
          <a:lstStyle/>
          <a:p>
            <a:fld id="{061CFEB1-74F7-45A5-A566-20026EB2CC31}" type="slidenum">
              <a:rPr lang="en-US" smtClean="0"/>
              <a:t>38</a:t>
            </a:fld>
            <a:endParaRPr lang="en-US"/>
          </a:p>
        </p:txBody>
      </p:sp>
      <p:graphicFrame>
        <p:nvGraphicFramePr>
          <p:cNvPr id="5" name="Object 4">
            <a:extLst>
              <a:ext uri="{FF2B5EF4-FFF2-40B4-BE49-F238E27FC236}">
                <a16:creationId xmlns:a16="http://schemas.microsoft.com/office/drawing/2014/main" id="{317CCD52-F5C4-4A98-9047-06DAE38868AC}"/>
              </a:ext>
            </a:extLst>
          </p:cNvPr>
          <p:cNvGraphicFramePr>
            <a:graphicFrameLocks noChangeAspect="1"/>
          </p:cNvGraphicFramePr>
          <p:nvPr>
            <p:extLst>
              <p:ext uri="{D42A27DB-BD31-4B8C-83A1-F6EECF244321}">
                <p14:modId xmlns:p14="http://schemas.microsoft.com/office/powerpoint/2010/main" val="828734055"/>
              </p:ext>
            </p:extLst>
          </p:nvPr>
        </p:nvGraphicFramePr>
        <p:xfrm>
          <a:off x="6888204" y="1829505"/>
          <a:ext cx="608012" cy="406400"/>
        </p:xfrm>
        <a:graphic>
          <a:graphicData uri="http://schemas.openxmlformats.org/presentationml/2006/ole">
            <mc:AlternateContent xmlns:mc="http://schemas.openxmlformats.org/markup-compatibility/2006">
              <mc:Choice xmlns:v="urn:schemas-microsoft-com:vml" Requires="v">
                <p:oleObj spid="_x0000_s42010" name="Equation" r:id="rId4" imgW="342720" imgH="228600" progId="Equation.DSMT4">
                  <p:embed/>
                </p:oleObj>
              </mc:Choice>
              <mc:Fallback>
                <p:oleObj name="Equation" r:id="rId4" imgW="342720" imgH="228600" progId="Equation.DSMT4">
                  <p:embed/>
                  <p:pic>
                    <p:nvPicPr>
                      <p:cNvPr id="8" name="Object 7"/>
                      <p:cNvPicPr/>
                      <p:nvPr/>
                    </p:nvPicPr>
                    <p:blipFill>
                      <a:blip r:embed="rId5"/>
                      <a:stretch>
                        <a:fillRect/>
                      </a:stretch>
                    </p:blipFill>
                    <p:spPr>
                      <a:xfrm>
                        <a:off x="6888204" y="1829505"/>
                        <a:ext cx="608012" cy="406400"/>
                      </a:xfrm>
                      <a:prstGeom prst="rect">
                        <a:avLst/>
                      </a:prstGeom>
                      <a:solidFill>
                        <a:srgbClr val="FFFF00"/>
                      </a:solidFill>
                    </p:spPr>
                  </p:pic>
                </p:oleObj>
              </mc:Fallback>
            </mc:AlternateContent>
          </a:graphicData>
        </a:graphic>
      </p:graphicFrame>
      <p:graphicFrame>
        <p:nvGraphicFramePr>
          <p:cNvPr id="7" name="Object 6">
            <a:extLst>
              <a:ext uri="{FF2B5EF4-FFF2-40B4-BE49-F238E27FC236}">
                <a16:creationId xmlns:a16="http://schemas.microsoft.com/office/drawing/2014/main" id="{B0B0F3E7-1E07-4396-9E49-A15672819A0C}"/>
              </a:ext>
            </a:extLst>
          </p:cNvPr>
          <p:cNvGraphicFramePr>
            <a:graphicFrameLocks noChangeAspect="1"/>
          </p:cNvGraphicFramePr>
          <p:nvPr>
            <p:extLst>
              <p:ext uri="{D42A27DB-BD31-4B8C-83A1-F6EECF244321}">
                <p14:modId xmlns:p14="http://schemas.microsoft.com/office/powerpoint/2010/main" val="538668612"/>
              </p:ext>
            </p:extLst>
          </p:nvPr>
        </p:nvGraphicFramePr>
        <p:xfrm>
          <a:off x="6303096" y="5047161"/>
          <a:ext cx="1374914" cy="473331"/>
        </p:xfrm>
        <a:graphic>
          <a:graphicData uri="http://schemas.openxmlformats.org/presentationml/2006/ole">
            <mc:AlternateContent xmlns:mc="http://schemas.openxmlformats.org/markup-compatibility/2006">
              <mc:Choice xmlns:v="urn:schemas-microsoft-com:vml" Requires="v">
                <p:oleObj spid="_x0000_s42011" name="Equation" r:id="rId6" imgW="774360" imgH="266400" progId="Equation.DSMT4">
                  <p:embed/>
                </p:oleObj>
              </mc:Choice>
              <mc:Fallback>
                <p:oleObj name="Equation" r:id="rId6" imgW="774360" imgH="266400" progId="Equation.DSMT4">
                  <p:embed/>
                  <p:pic>
                    <p:nvPicPr>
                      <p:cNvPr id="7" name="Object 6"/>
                      <p:cNvPicPr/>
                      <p:nvPr/>
                    </p:nvPicPr>
                    <p:blipFill>
                      <a:blip r:embed="rId7"/>
                      <a:stretch>
                        <a:fillRect/>
                      </a:stretch>
                    </p:blipFill>
                    <p:spPr>
                      <a:xfrm>
                        <a:off x="6303096" y="5047161"/>
                        <a:ext cx="1374914" cy="473331"/>
                      </a:xfrm>
                      <a:prstGeom prst="rect">
                        <a:avLst/>
                      </a:prstGeom>
                      <a:solidFill>
                        <a:srgbClr val="FFFF00"/>
                      </a:solidFill>
                      <a:ln>
                        <a:solidFill>
                          <a:schemeClr val="bg1"/>
                        </a:solidFill>
                      </a:ln>
                    </p:spPr>
                  </p:pic>
                </p:oleObj>
              </mc:Fallback>
            </mc:AlternateContent>
          </a:graphicData>
        </a:graphic>
      </p:graphicFrame>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E515D262-4A8C-4A32-A588-E69A8ADF9F2A}"/>
                  </a:ext>
                </a:extLst>
              </p:cNvPr>
              <p:cNvSpPr txBox="1"/>
              <p:nvPr/>
            </p:nvSpPr>
            <p:spPr>
              <a:xfrm>
                <a:off x="4598397" y="2414461"/>
                <a:ext cx="6794273" cy="824269"/>
              </a:xfrm>
              <a:prstGeom prst="rect">
                <a:avLst/>
              </a:prstGeom>
              <a:solidFill>
                <a:srgbClr val="FFFF00"/>
              </a:solidFill>
            </p:spPr>
            <p:txBody>
              <a:bodyPr>
                <a:noAutofit/>
              </a:bodyPr>
              <a:lstStyle/>
              <a:p>
                <a:pPr/>
                <a14:m>
                  <m:oMath xmlns:m="http://schemas.openxmlformats.org/officeDocument/2006/math">
                    <m:f>
                      <m:fPr>
                        <m:ctrlPr>
                          <a:rPr lang="en-US" sz="2000" i="1">
                            <a:solidFill>
                              <a:srgbClr val="000000"/>
                            </a:solidFill>
                            <a:latin typeface="Cambria Math" panose="02040503050406030204" pitchFamily="18" charset="0"/>
                          </a:rPr>
                        </m:ctrlPr>
                      </m:fPr>
                      <m:num>
                        <m:r>
                          <m:rPr>
                            <m:nor/>
                          </m:rPr>
                          <a:rPr lang="en-US" sz="2000" i="0">
                            <a:solidFill>
                              <a:srgbClr val="000000"/>
                            </a:solidFill>
                            <a:latin typeface="Cambria Math" panose="02040503050406030204" pitchFamily="18" charset="0"/>
                          </a:rPr>
                          <m:t>Transmitted</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Energy</m:t>
                        </m:r>
                      </m:num>
                      <m:den>
                        <m:r>
                          <m:rPr>
                            <m:nor/>
                          </m:rPr>
                          <a:rPr lang="en-US" sz="2000" i="0">
                            <a:solidFill>
                              <a:srgbClr val="000000"/>
                            </a:solidFill>
                            <a:latin typeface="Cambria Math" panose="02040503050406030204" pitchFamily="18" charset="0"/>
                          </a:rPr>
                          <m:t>Incident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Energy</m:t>
                        </m:r>
                      </m:den>
                    </m:f>
                    <m:r>
                      <a:rPr lang="en-US" sz="2000" i="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4</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13</m:t>
                            </m:r>
                          </m:sub>
                        </m:sSub>
                      </m:num>
                      <m:den>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13</m:t>
                                    </m:r>
                                  </m:sub>
                                </m:sSub>
                                <m:r>
                                  <a:rPr lang="en-US" sz="2000" i="1">
                                    <a:solidFill>
                                      <a:srgbClr val="000000"/>
                                    </a:solidFill>
                                    <a:latin typeface="Cambria Math" panose="02040503050406030204" pitchFamily="18" charset="0"/>
                                  </a:rPr>
                                  <m:t>+1</m:t>
                                </m:r>
                              </m:e>
                            </m:d>
                          </m:e>
                          <m:sup>
                            <m:r>
                              <a:rPr lang="en-US" sz="2000" i="1">
                                <a:solidFill>
                                  <a:srgbClr val="000000"/>
                                </a:solidFill>
                                <a:latin typeface="Cambria Math" panose="02040503050406030204" pitchFamily="18" charset="0"/>
                              </a:rPr>
                              <m:t>2</m:t>
                            </m:r>
                          </m:sup>
                        </m:sSup>
                        <m:func>
                          <m:funcPr>
                            <m:ctrlPr>
                              <a:rPr lang="en-US" sz="2000" i="1">
                                <a:solidFill>
                                  <a:srgbClr val="000000"/>
                                </a:solidFill>
                                <a:latin typeface="Cambria Math" panose="02040503050406030204" pitchFamily="18" charset="0"/>
                              </a:rPr>
                            </m:ctrlPr>
                          </m:funcPr>
                          <m:fName>
                            <m:sSup>
                              <m:sSupPr>
                                <m:ctrlPr>
                                  <a:rPr lang="en-US" sz="2000" i="1">
                                    <a:solidFill>
                                      <a:srgbClr val="000000"/>
                                    </a:solidFill>
                                    <a:latin typeface="Cambria Math" panose="02040503050406030204" pitchFamily="18" charset="0"/>
                                  </a:rPr>
                                </m:ctrlPr>
                              </m:sSupPr>
                              <m:e>
                                <m:r>
                                  <m:rPr>
                                    <m:sty m:val="p"/>
                                  </m:rPr>
                                  <a:rPr lang="en-US" sz="2000" i="0">
                                    <a:solidFill>
                                      <a:srgbClr val="000000"/>
                                    </a:solidFill>
                                    <a:latin typeface="Cambria Math" panose="02040503050406030204" pitchFamily="18" charset="0"/>
                                  </a:rPr>
                                  <m:t>cos</m:t>
                                </m:r>
                              </m:e>
                              <m:sup>
                                <m:r>
                                  <a:rPr lang="en-US" sz="2000" i="1">
                                    <a:solidFill>
                                      <a:srgbClr val="000000"/>
                                    </a:solidFill>
                                    <a:latin typeface="Cambria Math" panose="02040503050406030204" pitchFamily="18" charset="0"/>
                                  </a:rPr>
                                  <m:t>2</m:t>
                                </m:r>
                              </m:sup>
                            </m:sSup>
                          </m:fNa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𝑘</m:t>
                                </m:r>
                              </m:e>
                              <m:sub>
                                <m:r>
                                  <a:rPr lang="en-US" sz="2000" i="1">
                                    <a:solidFill>
                                      <a:srgbClr val="000000"/>
                                    </a:solidFill>
                                    <a:latin typeface="Cambria Math" panose="02040503050406030204" pitchFamily="18" charset="0"/>
                                  </a:rPr>
                                  <m:t>2</m:t>
                                </m:r>
                              </m:sub>
                            </m:sSub>
                          </m:e>
                        </m:func>
                        <m:r>
                          <a:rPr lang="en-US" sz="2000" i="1">
                            <a:solidFill>
                              <a:srgbClr val="000000"/>
                            </a:solidFill>
                            <a:latin typeface="Cambria Math" panose="02040503050406030204" pitchFamily="18" charset="0"/>
                          </a:rPr>
                          <m:t>𝑙</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23</m:t>
                                    </m:r>
                                  </m:sub>
                                </m:sSub>
                              </m:e>
                            </m:d>
                          </m:e>
                          <m:sup>
                            <m:r>
                              <a:rPr lang="en-US" sz="2000" i="1">
                                <a:solidFill>
                                  <a:srgbClr val="000000"/>
                                </a:solidFill>
                                <a:latin typeface="Cambria Math" panose="02040503050406030204" pitchFamily="18" charset="0"/>
                              </a:rPr>
                              <m:t>2</m:t>
                            </m:r>
                          </m:sup>
                        </m:sSup>
                        <m:func>
                          <m:funcPr>
                            <m:ctrlPr>
                              <a:rPr lang="en-US" sz="2000" i="1">
                                <a:solidFill>
                                  <a:srgbClr val="000000"/>
                                </a:solidFill>
                                <a:latin typeface="Cambria Math" panose="02040503050406030204" pitchFamily="18" charset="0"/>
                              </a:rPr>
                            </m:ctrlPr>
                          </m:funcPr>
                          <m:fName>
                            <m:sSup>
                              <m:sSupPr>
                                <m:ctrlPr>
                                  <a:rPr lang="en-US" sz="2000" i="1">
                                    <a:solidFill>
                                      <a:srgbClr val="000000"/>
                                    </a:solidFill>
                                    <a:latin typeface="Cambria Math" panose="02040503050406030204" pitchFamily="18" charset="0"/>
                                  </a:rPr>
                                </m:ctrlPr>
                              </m:sSupPr>
                              <m:e>
                                <m:r>
                                  <m:rPr>
                                    <m:sty m:val="p"/>
                                  </m:rPr>
                                  <a:rPr lang="en-US" sz="2000" i="0">
                                    <a:solidFill>
                                      <a:srgbClr val="000000"/>
                                    </a:solidFill>
                                    <a:latin typeface="Cambria Math" panose="02040503050406030204" pitchFamily="18" charset="0"/>
                                  </a:rPr>
                                  <m:t>sin</m:t>
                                </m:r>
                              </m:e>
                              <m:sup>
                                <m:r>
                                  <a:rPr lang="en-US" sz="2000" i="1">
                                    <a:solidFill>
                                      <a:srgbClr val="000000"/>
                                    </a:solidFill>
                                    <a:latin typeface="Cambria Math" panose="02040503050406030204" pitchFamily="18" charset="0"/>
                                  </a:rPr>
                                  <m:t>2</m:t>
                                </m:r>
                              </m:sup>
                            </m:sSup>
                          </m:fNa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𝑘</m:t>
                                </m:r>
                              </m:e>
                              <m:sub>
                                <m:r>
                                  <a:rPr lang="en-US" sz="2000" i="1">
                                    <a:solidFill>
                                      <a:srgbClr val="000000"/>
                                    </a:solidFill>
                                    <a:latin typeface="Cambria Math" panose="02040503050406030204" pitchFamily="18" charset="0"/>
                                  </a:rPr>
                                  <m:t>2</m:t>
                                </m:r>
                              </m:sub>
                            </m:sSub>
                          </m:e>
                        </m:func>
                        <m:r>
                          <a:rPr lang="en-US" sz="2000" i="1">
                            <a:solidFill>
                              <a:srgbClr val="000000"/>
                            </a:solidFill>
                            <a:latin typeface="Cambria Math" panose="02040503050406030204" pitchFamily="18" charset="0"/>
                          </a:rPr>
                          <m:t>𝑙</m:t>
                        </m:r>
                      </m:den>
                    </m:f>
                  </m:oMath>
                </a14:m>
                <a:r>
                  <a:rPr lang="en-US" sz="2000" i="1" dirty="0">
                    <a:solidFill>
                      <a:srgbClr val="000000"/>
                    </a:solidFill>
                    <a:latin typeface="Cambria Math" panose="02040503050406030204" pitchFamily="18" charset="0"/>
                  </a:rPr>
                  <a:t>=1</a:t>
                </a:r>
                <a:br>
                  <a:rPr lang="en-US" sz="20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z="1600" i="0">
                          <a:solidFill>
                            <a:srgbClr val="000000"/>
                          </a:solidFill>
                          <a:latin typeface="Cambria Math" panose="02040503050406030204" pitchFamily="18" charset="0"/>
                        </a:rPr>
                        <m:t>                               </m:t>
                      </m:r>
                    </m:oMath>
                  </m:oMathPara>
                </a14:m>
                <a:endParaRPr lang="en-US" sz="1600" dirty="0"/>
              </a:p>
            </p:txBody>
          </p:sp>
        </mc:Choice>
        <mc:Fallback xmlns="">
          <p:sp>
            <p:nvSpPr>
              <p:cNvPr id="8" name="Object 5">
                <a:extLst>
                  <a:ext uri="{FF2B5EF4-FFF2-40B4-BE49-F238E27FC236}">
                    <a16:creationId xmlns:a16="http://schemas.microsoft.com/office/drawing/2014/main" id="{E515D262-4A8C-4A32-A588-E69A8ADF9F2A}"/>
                  </a:ext>
                </a:extLst>
              </p:cNvPr>
              <p:cNvSpPr txBox="1">
                <a:spLocks noRot="1" noChangeAspect="1" noMove="1" noResize="1" noEditPoints="1" noAdjustHandles="1" noChangeArrowheads="1" noChangeShapeType="1" noTextEdit="1"/>
              </p:cNvSpPr>
              <p:nvPr/>
            </p:nvSpPr>
            <p:spPr>
              <a:xfrm>
                <a:off x="4598397" y="2414461"/>
                <a:ext cx="6794273" cy="824269"/>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8764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66" y="0"/>
            <a:ext cx="11466228" cy="1450757"/>
          </a:xfrm>
        </p:spPr>
        <p:txBody>
          <a:bodyPr/>
          <a:lstStyle/>
          <a:p>
            <a:r>
              <a:rPr lang="en-US" b="1" dirty="0">
                <a:latin typeface="Times New Roman" panose="02020603050405020304" pitchFamily="18" charset="0"/>
                <a:cs typeface="Times New Roman" panose="02020603050405020304" pitchFamily="18" charset="0"/>
              </a:rPr>
              <a:t>Standing waves on a string with fixed ends</a:t>
            </a:r>
          </a:p>
        </p:txBody>
      </p:sp>
      <p:sp>
        <p:nvSpPr>
          <p:cNvPr id="3" name="Content Placeholder 2"/>
          <p:cNvSpPr>
            <a:spLocks noGrp="1"/>
          </p:cNvSpPr>
          <p:nvPr>
            <p:ph idx="1"/>
          </p:nvPr>
        </p:nvSpPr>
        <p:spPr>
          <a:xfrm>
            <a:off x="1097280" y="1845734"/>
            <a:ext cx="10058400" cy="452814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on the string at any point is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the boundary condition that y = 0 at x  = 0 and x = </a:t>
            </a:r>
            <a:r>
              <a:rPr lang="en-US" sz="2400" i="1"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 at all times, thus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complete expression for the displacement of the </a:t>
            </a:r>
            <a:r>
              <a:rPr lang="en-US" sz="2400" b="1" i="1" dirty="0">
                <a:solidFill>
                  <a:srgbClr val="FF0000"/>
                </a:solidFill>
                <a:latin typeface="Times New Roman" panose="02020603050405020304" pitchFamily="18" charset="0"/>
                <a:cs typeface="Times New Roman" panose="02020603050405020304" pitchFamily="18" charset="0"/>
              </a:rPr>
              <a:t>n</a:t>
            </a:r>
            <a:r>
              <a:rPr lang="en-US" sz="2400" b="1" dirty="0">
                <a:solidFill>
                  <a:srgbClr val="FF0000"/>
                </a:solidFill>
                <a:latin typeface="Times New Roman" panose="02020603050405020304" pitchFamily="18" charset="0"/>
                <a:cs typeface="Times New Roman" panose="02020603050405020304" pitchFamily="18" charset="0"/>
              </a:rPr>
              <a:t>th harmonic </a:t>
            </a:r>
            <a:r>
              <a:rPr lang="en-US" sz="2400" dirty="0">
                <a:latin typeface="Times New Roman" panose="02020603050405020304" pitchFamily="18" charset="0"/>
                <a:cs typeface="Times New Roman" panose="02020603050405020304" pitchFamily="18" charset="0"/>
              </a:rPr>
              <a:t>is given by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may be expressed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39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77992676"/>
              </p:ext>
            </p:extLst>
          </p:nvPr>
        </p:nvGraphicFramePr>
        <p:xfrm>
          <a:off x="8268502" y="1708709"/>
          <a:ext cx="3263912" cy="561821"/>
        </p:xfrm>
        <a:graphic>
          <a:graphicData uri="http://schemas.openxmlformats.org/presentationml/2006/ole">
            <mc:AlternateContent xmlns:mc="http://schemas.openxmlformats.org/markup-compatibility/2006">
              <mc:Choice xmlns:v="urn:schemas-microsoft-com:vml" Requires="v">
                <p:oleObj spid="_x0000_s41037" name="Equation" r:id="rId3" imgW="1549080" imgH="266400" progId="Equation.DSMT4">
                  <p:embed/>
                </p:oleObj>
              </mc:Choice>
              <mc:Fallback>
                <p:oleObj name="Equation" r:id="rId3" imgW="1549080" imgH="266400" progId="Equation.DSMT4">
                  <p:embed/>
                  <p:pic>
                    <p:nvPicPr>
                      <p:cNvPr id="0" name=""/>
                      <p:cNvPicPr/>
                      <p:nvPr/>
                    </p:nvPicPr>
                    <p:blipFill>
                      <a:blip r:embed="rId4"/>
                      <a:stretch>
                        <a:fillRect/>
                      </a:stretch>
                    </p:blipFill>
                    <p:spPr>
                      <a:xfrm>
                        <a:off x="8268502" y="1708709"/>
                        <a:ext cx="3263912" cy="561821"/>
                      </a:xfrm>
                      <a:prstGeom prst="rect">
                        <a:avLst/>
                      </a:prstGeom>
                      <a:solidFill>
                        <a:srgbClr val="FFFF00"/>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1843505"/>
              </p:ext>
            </p:extLst>
          </p:nvPr>
        </p:nvGraphicFramePr>
        <p:xfrm>
          <a:off x="4668361" y="2736338"/>
          <a:ext cx="2916238" cy="614363"/>
        </p:xfrm>
        <a:graphic>
          <a:graphicData uri="http://schemas.openxmlformats.org/presentationml/2006/ole">
            <mc:AlternateContent xmlns:mc="http://schemas.openxmlformats.org/markup-compatibility/2006">
              <mc:Choice xmlns:v="urn:schemas-microsoft-com:vml" Requires="v">
                <p:oleObj spid="_x0000_s41038" name="Equation" r:id="rId5" imgW="1384200" imgH="291960" progId="Equation.DSMT4">
                  <p:embed/>
                </p:oleObj>
              </mc:Choice>
              <mc:Fallback>
                <p:oleObj name="Equation" r:id="rId5" imgW="1384200" imgH="291960" progId="Equation.DSMT4">
                  <p:embed/>
                  <p:pic>
                    <p:nvPicPr>
                      <p:cNvPr id="0" name=""/>
                      <p:cNvPicPr/>
                      <p:nvPr/>
                    </p:nvPicPr>
                    <p:blipFill>
                      <a:blip r:embed="rId6"/>
                      <a:stretch>
                        <a:fillRect/>
                      </a:stretch>
                    </p:blipFill>
                    <p:spPr>
                      <a:xfrm>
                        <a:off x="4668361" y="2736338"/>
                        <a:ext cx="2916238" cy="6143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9256395"/>
              </p:ext>
            </p:extLst>
          </p:nvPr>
        </p:nvGraphicFramePr>
        <p:xfrm>
          <a:off x="3382963" y="3827463"/>
          <a:ext cx="5135562" cy="828675"/>
        </p:xfrm>
        <a:graphic>
          <a:graphicData uri="http://schemas.openxmlformats.org/presentationml/2006/ole">
            <mc:AlternateContent xmlns:mc="http://schemas.openxmlformats.org/markup-compatibility/2006">
              <mc:Choice xmlns:v="urn:schemas-microsoft-com:vml" Requires="v">
                <p:oleObj spid="_x0000_s41039" name="Equation" r:id="rId7" imgW="2438280" imgH="393480" progId="Equation.DSMT4">
                  <p:embed/>
                </p:oleObj>
              </mc:Choice>
              <mc:Fallback>
                <p:oleObj name="Equation" r:id="rId7" imgW="2438280" imgH="393480" progId="Equation.DSMT4">
                  <p:embed/>
                  <p:pic>
                    <p:nvPicPr>
                      <p:cNvPr id="0" name=""/>
                      <p:cNvPicPr/>
                      <p:nvPr/>
                    </p:nvPicPr>
                    <p:blipFill>
                      <a:blip r:embed="rId8"/>
                      <a:stretch>
                        <a:fillRect/>
                      </a:stretch>
                    </p:blipFill>
                    <p:spPr>
                      <a:xfrm>
                        <a:off x="3382963" y="3827463"/>
                        <a:ext cx="5135562" cy="8286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7121615"/>
              </p:ext>
            </p:extLst>
          </p:nvPr>
        </p:nvGraphicFramePr>
        <p:xfrm>
          <a:off x="4392838" y="4646740"/>
          <a:ext cx="4841875" cy="828675"/>
        </p:xfrm>
        <a:graphic>
          <a:graphicData uri="http://schemas.openxmlformats.org/presentationml/2006/ole">
            <mc:AlternateContent xmlns:mc="http://schemas.openxmlformats.org/markup-compatibility/2006">
              <mc:Choice xmlns:v="urn:schemas-microsoft-com:vml" Requires="v">
                <p:oleObj spid="_x0000_s41040" name="Equation" r:id="rId9" imgW="2298600" imgH="393480" progId="Equation.DSMT4">
                  <p:embed/>
                </p:oleObj>
              </mc:Choice>
              <mc:Fallback>
                <p:oleObj name="Equation" r:id="rId9" imgW="2298600" imgH="393480" progId="Equation.DSMT4">
                  <p:embed/>
                  <p:pic>
                    <p:nvPicPr>
                      <p:cNvPr id="0" name=""/>
                      <p:cNvPicPr/>
                      <p:nvPr/>
                    </p:nvPicPr>
                    <p:blipFill>
                      <a:blip r:embed="rId10"/>
                      <a:stretch>
                        <a:fillRect/>
                      </a:stretch>
                    </p:blipFill>
                    <p:spPr>
                      <a:xfrm>
                        <a:off x="4392838" y="4646740"/>
                        <a:ext cx="4841875" cy="82867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1806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CFEB1-74F7-45A5-A566-20026EB2CC31}"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559" y="823752"/>
            <a:ext cx="7491832" cy="3329703"/>
          </a:xfrm>
          <a:prstGeom prst="rect">
            <a:avLst/>
          </a:prstGeom>
        </p:spPr>
      </p:pic>
      <p:sp>
        <p:nvSpPr>
          <p:cNvPr id="6" name="TextBox 5"/>
          <p:cNvSpPr txBox="1"/>
          <p:nvPr/>
        </p:nvSpPr>
        <p:spPr>
          <a:xfrm>
            <a:off x="1160059" y="4552567"/>
            <a:ext cx="10536072"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Propagation of a light pulse in a </a:t>
            </a:r>
            <a:r>
              <a:rPr lang="en-US" sz="2000" b="1" dirty="0">
                <a:latin typeface="Times New Roman" panose="02020603050405020304" pitchFamily="18" charset="0"/>
                <a:cs typeface="Times New Roman" panose="02020603050405020304" pitchFamily="18" charset="0"/>
              </a:rPr>
              <a:t>dispersive medium</a:t>
            </a:r>
            <a:r>
              <a:rPr lang="en-US" sz="2000" dirty="0">
                <a:latin typeface="Times New Roman" panose="02020603050405020304" pitchFamily="18" charset="0"/>
                <a:cs typeface="Times New Roman" panose="02020603050405020304" pitchFamily="18" charset="0"/>
              </a:rPr>
              <a:t>. Note that the phase fronts of different frequency components propagate with different velocities, and the pulse propagates with the </a:t>
            </a:r>
            <a:r>
              <a:rPr lang="en-US" sz="2000" b="1" dirty="0">
                <a:solidFill>
                  <a:srgbClr val="FF0000"/>
                </a:solidFill>
                <a:latin typeface="Times New Roman" panose="02020603050405020304" pitchFamily="18" charset="0"/>
                <a:cs typeface="Times New Roman" panose="02020603050405020304" pitchFamily="18" charset="0"/>
              </a:rPr>
              <a:t>group velocity</a:t>
            </a:r>
            <a:r>
              <a:rPr lang="en-US" sz="2000" dirty="0">
                <a:latin typeface="Times New Roman" panose="02020603050405020304" pitchFamily="18" charset="0"/>
                <a:cs typeface="Times New Roman" panose="02020603050405020304" pitchFamily="18" charset="0"/>
              </a:rPr>
              <a:t>, which is lower than all the phase velocities;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temporal broadening due to the propagation taking place in a </a:t>
            </a:r>
            <a:r>
              <a:rPr lang="en-US" sz="2000" b="1" dirty="0">
                <a:solidFill>
                  <a:srgbClr val="FF0000"/>
                </a:solidFill>
                <a:latin typeface="Times New Roman" panose="02020603050405020304" pitchFamily="18" charset="0"/>
                <a:cs typeface="Times New Roman" panose="02020603050405020304" pitchFamily="18" charset="0"/>
              </a:rPr>
              <a:t>nondispersive medium</a:t>
            </a:r>
            <a:r>
              <a:rPr lang="en-US" sz="20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996287" y="177421"/>
            <a:ext cx="932142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Example of the group velocity</a:t>
            </a:r>
          </a:p>
        </p:txBody>
      </p:sp>
      <p:sp>
        <p:nvSpPr>
          <p:cNvPr id="8" name="Rectangle 7"/>
          <p:cNvSpPr/>
          <p:nvPr/>
        </p:nvSpPr>
        <p:spPr>
          <a:xfrm>
            <a:off x="3613202" y="6275119"/>
            <a:ext cx="5056577" cy="369332"/>
          </a:xfrm>
          <a:prstGeom prst="rect">
            <a:avLst/>
          </a:prstGeom>
        </p:spPr>
        <p:txBody>
          <a:bodyPr wrap="none">
            <a:spAutoFit/>
          </a:bodyPr>
          <a:lstStyle/>
          <a:p>
            <a:r>
              <a:rPr lang="en-US" dirty="0">
                <a:hlinkClick r:id="rId4"/>
              </a:rPr>
              <a:t>https://www.rp-photonics.com/group_velocity.html</a:t>
            </a:r>
            <a:endParaRPr lang="en-US" dirty="0"/>
          </a:p>
        </p:txBody>
      </p:sp>
    </p:spTree>
    <p:extLst>
      <p:ext uri="{BB962C8B-B14F-4D97-AF65-F5344CB8AC3E}">
        <p14:creationId xmlns:p14="http://schemas.microsoft.com/office/powerpoint/2010/main" val="417104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6D1E-FB1C-445F-AEAE-88D9459B10D5}"/>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Derivation of the nth normal mode standing wave function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BCE54B-5597-4BEE-A7C7-EED1D9BB107A}"/>
                  </a:ext>
                </a:extLst>
              </p:cNvPr>
              <p:cNvSpPr>
                <a:spLocks noGrp="1"/>
              </p:cNvSpPr>
              <p:nvPr>
                <p:ph idx="1"/>
              </p:nvPr>
            </p:nvSpPr>
            <p:spPr>
              <a:xfrm>
                <a:off x="1097280" y="1845734"/>
                <a:ext cx="10058400" cy="4411228"/>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superposition of two travelling waves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applying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BC : @x = 0, y = 0;  </a:t>
                </a:r>
                <a14:m>
                  <m:oMath xmlns:m="http://schemas.openxmlformats.org/officeDocument/2006/math">
                    <m:r>
                      <a:rPr lang="en-US" b="0" i="1" smtClean="0">
                        <a:latin typeface="Cambria Math" panose="02040503050406030204" pitchFamily="18" charset="0"/>
                        <a:cs typeface="Times New Roman" panose="02020603050405020304" pitchFamily="18" charset="0"/>
                      </a:rPr>
                      <m:t>0=</m:t>
                    </m:r>
                    <m:r>
                      <a:rPr lang="en-US" b="0" i="1" smtClean="0">
                        <a:latin typeface="Cambria Math" panose="02040503050406030204" pitchFamily="18" charset="0"/>
                        <a:cs typeface="Times New Roman" panose="02020603050405020304" pitchFamily="18" charset="0"/>
                      </a:rPr>
                      <m:t>𝑎</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𝑒</m:t>
                        </m:r>
                      </m:e>
                      <m:sup>
                        <m: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sup>
                    </m:sSup>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𝑏</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𝑖</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𝑏</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𝑎</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b="0" dirty="0">
                  <a:latin typeface="Times New Roman" panose="02020603050405020304" pitchFamily="18" charset="0"/>
                  <a:ea typeface="Cambria Math" panose="020405030504060302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to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applying the 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BC : @ x = l, y = 0; 0 = </a:t>
                </a:r>
                <a14:m>
                  <m:oMath xmlns:m="http://schemas.openxmlformats.org/officeDocument/2006/math">
                    <m:r>
                      <a:rPr lang="en-US" i="1">
                        <a:solidFill>
                          <a:srgbClr val="000000"/>
                        </a:solidFill>
                        <a:latin typeface="Cambria Math" panose="02040503050406030204" pitchFamily="18" charset="0"/>
                      </a:rPr>
                      <m:t>𝑎</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𝑖</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sup>
                    </m:sSup>
                    <m:d>
                      <m:dPr>
                        <m:ctrlPr>
                          <a:rPr lang="en-US" i="1">
                            <a:latin typeface="Cambria Math" panose="02040503050406030204" pitchFamily="18" charset="0"/>
                            <a:ea typeface="Cambria Math" panose="02040503050406030204" pitchFamily="18" charset="0"/>
                            <a:cs typeface="Times New Roman" panose="02020603050405020304" pitchFamily="18" charset="0"/>
                          </a:rPr>
                        </m:ctrlPr>
                      </m:dPr>
                      <m:e>
                        <m:r>
                          <a:rPr lang="en-US" i="1">
                            <a:latin typeface="Cambria Math" panose="02040503050406030204" pitchFamily="18" charset="0"/>
                            <a:ea typeface="Cambria Math" panose="02040503050406030204" pitchFamily="18" charset="0"/>
                            <a:cs typeface="Times New Roman" panose="02020603050405020304" pitchFamily="18" charset="0"/>
                          </a:rPr>
                          <m:t>−2</m:t>
                        </m:r>
                        <m:r>
                          <a:rPr lang="en-US" i="1">
                            <a:latin typeface="Cambria Math" panose="02040503050406030204" pitchFamily="18" charset="0"/>
                            <a:ea typeface="Cambria Math" panose="02040503050406030204" pitchFamily="18" charset="0"/>
                            <a:cs typeface="Times New Roman" panose="02020603050405020304" pitchFamily="18" charset="0"/>
                          </a:rPr>
                          <m:t>𝑖</m:t>
                        </m:r>
                        <m:func>
                          <m:funcPr>
                            <m:ctrlPr>
                              <a:rPr lang="en-US" i="1">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atin typeface="Cambria Math" panose="02040503050406030204" pitchFamily="18" charset="0"/>
                                <a:ea typeface="Cambria Math" panose="02040503050406030204" pitchFamily="18" charset="0"/>
                                <a:cs typeface="Times New Roman" panose="02020603050405020304" pitchFamily="18" charset="0"/>
                              </a:rPr>
                              <m:t>sin</m:t>
                            </m:r>
                          </m:fName>
                          <m:e>
                            <m:r>
                              <a:rPr lang="en-US" i="1">
                                <a:latin typeface="Cambria Math" panose="02040503050406030204" pitchFamily="18" charset="0"/>
                                <a:ea typeface="Cambria Math" panose="02040503050406030204" pitchFamily="18" charset="0"/>
                                <a:cs typeface="Times New Roman" panose="02020603050405020304" pitchFamily="18" charset="0"/>
                              </a:rPr>
                              <m:t>𝑘𝑥</m:t>
                            </m:r>
                          </m:e>
                        </m:func>
                      </m:e>
                    </m:d>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to     </a:t>
                </a:r>
                <a14:m>
                  <m:oMath xmlns:m="http://schemas.openxmlformats.org/officeDocument/2006/math">
                    <m:r>
                      <a:rPr lang="en-US" b="0" i="1" smtClean="0">
                        <a:latin typeface="Cambria Math" panose="02040503050406030204" pitchFamily="18" charset="0"/>
                        <a:cs typeface="Times New Roman" panose="02020603050405020304" pitchFamily="18" charset="0"/>
                      </a:rPr>
                      <m:t>𝑘𝑙</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𝑙</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type m:val="lin"/>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𝜆</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b="0" dirty="0">
                    <a:latin typeface="Times New Roman" panose="02020603050405020304" pitchFamily="18" charset="0"/>
                    <a:ea typeface="Cambria Math" panose="02040503050406030204" pitchFamily="18" charset="0"/>
                    <a:cs typeface="Times New Roman" panose="02020603050405020304" pitchFamily="18" charset="0"/>
                  </a:rPr>
                  <a:t>.  This can be illustrated as</a:t>
                </a:r>
              </a:p>
              <a:p>
                <a:pPr>
                  <a:buFont typeface="Arial" panose="020B0604020202020204" pitchFamily="34" charset="0"/>
                  <a:buChar char="•"/>
                </a:pPr>
                <a:endParaRPr lang="en-US" dirty="0">
                  <a:latin typeface="Times New Roman" panose="02020603050405020304" pitchFamily="18" charset="0"/>
                  <a:ea typeface="Cambria Math" panose="02040503050406030204" pitchFamily="18" charset="0"/>
                  <a:cs typeface="Times New Roman" panose="02020603050405020304" pitchFamily="18" charset="0"/>
                </a:endParaRPr>
              </a:p>
              <a:p>
                <a:pPr>
                  <a:buFont typeface="Arial" panose="020B0604020202020204" pitchFamily="34" charset="0"/>
                  <a:buChar char="•"/>
                </a:pPr>
                <a:r>
                  <a:rPr lang="en-US" b="0" dirty="0">
                    <a:latin typeface="Times New Roman" panose="02020603050405020304" pitchFamily="18" charset="0"/>
                    <a:ea typeface="Cambria Math" panose="02040503050406030204" pitchFamily="18" charset="0"/>
                    <a:cs typeface="Times New Roman" panose="02020603050405020304" pitchFamily="18" charset="0"/>
                  </a:rPr>
                  <a:t>Therefore, a proper form of the nth normal mode standing wave function</a:t>
                </a:r>
              </a:p>
              <a:p>
                <a:pPr marL="0" indent="0">
                  <a:buNone/>
                </a:pPr>
                <a:r>
                  <a:rPr lang="en-US" dirty="0">
                    <a:latin typeface="Times New Roman" panose="02020603050405020304" pitchFamily="18" charset="0"/>
                    <a:ea typeface="Cambria Math" panose="02040503050406030204" pitchFamily="18" charset="0"/>
                    <a:cs typeface="Times New Roman" panose="02020603050405020304" pitchFamily="18" charset="0"/>
                  </a:rPr>
                  <a:t>  can be written as </a:t>
                </a:r>
              </a:p>
              <a:p>
                <a:pPr marL="0" indent="0">
                  <a:buNone/>
                </a:pPr>
                <a:r>
                  <a:rPr lang="en-US" b="0" dirty="0">
                    <a:latin typeface="Times New Roman" panose="02020603050405020304" pitchFamily="18" charset="0"/>
                    <a:ea typeface="Cambria Math" panose="02040503050406030204" pitchFamily="18" charset="0"/>
                    <a:cs typeface="Times New Roman" panose="02020603050405020304" pitchFamily="18" charset="0"/>
                  </a:rPr>
                  <a:t>   and simpli</a:t>
                </a:r>
                <a:r>
                  <a:rPr lang="en-US" dirty="0">
                    <a:latin typeface="Times New Roman" panose="02020603050405020304" pitchFamily="18" charset="0"/>
                    <a:ea typeface="Cambria Math" panose="02040503050406030204" pitchFamily="18" charset="0"/>
                    <a:cs typeface="Times New Roman" panose="02020603050405020304" pitchFamily="18" charset="0"/>
                  </a:rPr>
                  <a:t>fied to </a:t>
                </a:r>
                <a:r>
                  <a:rPr lang="en-US" b="0" dirty="0">
                    <a:latin typeface="Times New Roman" panose="02020603050405020304" pitchFamily="18" charset="0"/>
                    <a:ea typeface="Cambria Math" panose="02040503050406030204" pitchFamily="18" charset="0"/>
                    <a:cs typeface="Times New Roman" panose="02020603050405020304" pitchFamily="18" charset="0"/>
                  </a:rPr>
                  <a:t>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60BCE54B-5597-4BEE-A7C7-EED1D9BB107A}"/>
                  </a:ext>
                </a:extLst>
              </p:cNvPr>
              <p:cNvSpPr>
                <a:spLocks noGrp="1" noRot="1" noChangeAspect="1" noMove="1" noResize="1" noEditPoints="1" noAdjustHandles="1" noChangeArrowheads="1" noChangeShapeType="1" noTextEdit="1"/>
              </p:cNvSpPr>
              <p:nvPr>
                <p:ph idx="1"/>
              </p:nvPr>
            </p:nvSpPr>
            <p:spPr>
              <a:xfrm>
                <a:off x="1097280" y="1845734"/>
                <a:ext cx="10058400" cy="4411228"/>
              </a:xfrm>
              <a:blipFill>
                <a:blip r:embed="rId3"/>
                <a:stretch>
                  <a:fillRect l="-1455" t="-15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0A8980B-AC5B-413A-B990-F0BA2E056A05}"/>
              </a:ext>
            </a:extLst>
          </p:cNvPr>
          <p:cNvSpPr>
            <a:spLocks noGrp="1"/>
          </p:cNvSpPr>
          <p:nvPr>
            <p:ph type="sldNum" sz="quarter" idx="12"/>
          </p:nvPr>
        </p:nvSpPr>
        <p:spPr/>
        <p:txBody>
          <a:bodyPr/>
          <a:lstStyle/>
          <a:p>
            <a:fld id="{061CFEB1-74F7-45A5-A566-20026EB2CC31}" type="slidenum">
              <a:rPr lang="en-US" smtClean="0"/>
              <a:t>40</a:t>
            </a:fld>
            <a:endParaRPr lang="en-US"/>
          </a:p>
        </p:txBody>
      </p:sp>
      <mc:AlternateContent xmlns:mc="http://schemas.openxmlformats.org/markup-compatibility/2006">
        <mc:Choice xmlns:a14="http://schemas.microsoft.com/office/drawing/2010/main" Requires="a14">
          <p:sp>
            <p:nvSpPr>
              <p:cNvPr id="5" name="Object 4">
                <a:extLst>
                  <a:ext uri="{FF2B5EF4-FFF2-40B4-BE49-F238E27FC236}">
                    <a16:creationId xmlns:a16="http://schemas.microsoft.com/office/drawing/2014/main" id="{A3E86080-D212-4D6F-8F8D-8782C827F889}"/>
                  </a:ext>
                </a:extLst>
              </p:cNvPr>
              <p:cNvSpPr txBox="1"/>
              <p:nvPr/>
            </p:nvSpPr>
            <p:spPr>
              <a:xfrm>
                <a:off x="6368569" y="1845734"/>
                <a:ext cx="3350784" cy="414581"/>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sup>
                      </m:sSup>
                    </m:oMath>
                  </m:oMathPara>
                </a14:m>
                <a:endParaRPr lang="en-US" dirty="0"/>
              </a:p>
            </p:txBody>
          </p:sp>
        </mc:Choice>
        <mc:Fallback>
          <p:sp>
            <p:nvSpPr>
              <p:cNvPr id="5" name="Object 4">
                <a:extLst>
                  <a:ext uri="{FF2B5EF4-FFF2-40B4-BE49-F238E27FC236}">
                    <a16:creationId xmlns:a16="http://schemas.microsoft.com/office/drawing/2014/main" id="{A3E86080-D212-4D6F-8F8D-8782C827F889}"/>
                  </a:ext>
                </a:extLst>
              </p:cNvPr>
              <p:cNvSpPr txBox="1">
                <a:spLocks noRot="1" noChangeAspect="1" noMove="1" noResize="1" noEditPoints="1" noAdjustHandles="1" noChangeArrowheads="1" noChangeShapeType="1" noTextEdit="1"/>
              </p:cNvSpPr>
              <p:nvPr/>
            </p:nvSpPr>
            <p:spPr>
              <a:xfrm>
                <a:off x="6368569" y="1845734"/>
                <a:ext cx="3350784" cy="4145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bject 4">
                <a:extLst>
                  <a:ext uri="{FF2B5EF4-FFF2-40B4-BE49-F238E27FC236}">
                    <a16:creationId xmlns:a16="http://schemas.microsoft.com/office/drawing/2014/main" id="{7ACEB80A-FAC9-400E-B191-50E9C9F4951E}"/>
                  </a:ext>
                </a:extLst>
              </p:cNvPr>
              <p:cNvSpPr txBox="1"/>
              <p:nvPr/>
            </p:nvSpPr>
            <p:spPr>
              <a:xfrm>
                <a:off x="2672953" y="2748148"/>
                <a:ext cx="4960745" cy="414581"/>
              </a:xfrm>
              <a:prstGeom prst="rect">
                <a:avLst/>
              </a:prstGeom>
              <a:solidFill>
                <a:schemeClr val="bg1"/>
              </a:solid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𝑦</m:t>
                      </m:r>
                      <m:r>
                        <a:rPr lang="en-US" i="1" smtClean="0">
                          <a:solidFill>
                            <a:srgbClr val="000000"/>
                          </a:solidFill>
                          <a:latin typeface="Cambria Math" panose="02040503050406030204" pitchFamily="18" charset="0"/>
                        </a:rPr>
                        <m:t>=</m:t>
                      </m:r>
                      <m:r>
                        <a:rPr lang="en-US" i="1" smtClean="0">
                          <a:solidFill>
                            <a:srgbClr val="000000"/>
                          </a:solidFill>
                          <a:latin typeface="Cambria Math" panose="02040503050406030204" pitchFamily="18" charset="0"/>
                        </a:rPr>
                        <m:t>𝑎</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sup>
                      </m:s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𝑎</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𝑘𝑥</m:t>
                              </m:r>
                            </m:e>
                          </m:d>
                        </m:sup>
                      </m:s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𝑎</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𝑒</m:t>
                          </m:r>
                        </m:e>
                        <m:sup>
                          <m:r>
                            <a:rPr lang="en-US" i="1">
                              <a:latin typeface="Cambria Math" panose="02040503050406030204" pitchFamily="18" charset="0"/>
                              <a:cs typeface="Times New Roman" panose="02020603050405020304" pitchFamily="18" charset="0"/>
                            </a:rPr>
                            <m:t>𝑖</m:t>
                          </m:r>
                          <m:r>
                            <a:rPr lang="en-US" i="1">
                              <a:latin typeface="Cambria Math" panose="02040503050406030204" pitchFamily="18" charset="0"/>
                              <a:ea typeface="Cambria Math" panose="02040503050406030204" pitchFamily="18" charset="0"/>
                              <a:cs typeface="Times New Roman" panose="02020603050405020304" pitchFamily="18" charset="0"/>
                            </a:rPr>
                            <m:t>𝜔</m:t>
                          </m:r>
                          <m:r>
                            <a:rPr lang="en-US" i="1">
                              <a:latin typeface="Cambria Math" panose="02040503050406030204" pitchFamily="18" charset="0"/>
                              <a:ea typeface="Cambria Math" panose="02040503050406030204" pitchFamily="18" charset="0"/>
                              <a:cs typeface="Times New Roman" panose="02020603050405020304" pitchFamily="18" charset="0"/>
                            </a:rPr>
                            <m:t>𝑡</m:t>
                          </m:r>
                        </m:sup>
                      </m:sSup>
                      <m:d>
                        <m:dPr>
                          <m:ctrlPr>
                            <a:rPr lang="en-US"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𝑖</m:t>
                          </m:r>
                          <m:func>
                            <m:func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ea typeface="Cambria Math" panose="02040503050406030204" pitchFamily="18" charset="0"/>
                                  <a:cs typeface="Times New Roman" panose="02020603050405020304" pitchFamily="18" charset="0"/>
                                </a:rPr>
                                <m:t>sin</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𝑘𝑥</m:t>
                              </m:r>
                            </m:e>
                          </m:func>
                        </m:e>
                      </m:d>
                    </m:oMath>
                  </m:oMathPara>
                </a14:m>
                <a:endParaRPr lang="en-US" dirty="0"/>
              </a:p>
            </p:txBody>
          </p:sp>
        </mc:Choice>
        <mc:Fallback>
          <p:sp>
            <p:nvSpPr>
              <p:cNvPr id="8" name="Object 4">
                <a:extLst>
                  <a:ext uri="{FF2B5EF4-FFF2-40B4-BE49-F238E27FC236}">
                    <a16:creationId xmlns:a16="http://schemas.microsoft.com/office/drawing/2014/main" id="{7ACEB80A-FAC9-400E-B191-50E9C9F4951E}"/>
                  </a:ext>
                </a:extLst>
              </p:cNvPr>
              <p:cNvSpPr txBox="1">
                <a:spLocks noRot="1" noChangeAspect="1" noMove="1" noResize="1" noEditPoints="1" noAdjustHandles="1" noChangeArrowheads="1" noChangeShapeType="1" noTextEdit="1"/>
              </p:cNvSpPr>
              <p:nvPr/>
            </p:nvSpPr>
            <p:spPr>
              <a:xfrm>
                <a:off x="2672953" y="2748148"/>
                <a:ext cx="4960745" cy="414581"/>
              </a:xfrm>
              <a:prstGeom prst="rect">
                <a:avLst/>
              </a:prstGeom>
              <a:blipFill>
                <a:blip r:embed="rId5"/>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6BEF4782-7DA9-4775-B2CF-7EE3C36F85E4}"/>
              </a:ext>
            </a:extLst>
          </p:cNvPr>
          <p:cNvPicPr>
            <a:picLocks noChangeAspect="1"/>
          </p:cNvPicPr>
          <p:nvPr/>
        </p:nvPicPr>
        <p:blipFill>
          <a:blip r:embed="rId6"/>
          <a:stretch>
            <a:fillRect/>
          </a:stretch>
        </p:blipFill>
        <p:spPr>
          <a:xfrm>
            <a:off x="8979254" y="2991892"/>
            <a:ext cx="2854637" cy="2912032"/>
          </a:xfrm>
          <a:prstGeom prst="rect">
            <a:avLst/>
          </a:prstGeom>
        </p:spPr>
      </p:pic>
      <p:sp>
        <p:nvSpPr>
          <p:cNvPr id="10" name="Arrow: Right 9">
            <a:extLst>
              <a:ext uri="{FF2B5EF4-FFF2-40B4-BE49-F238E27FC236}">
                <a16:creationId xmlns:a16="http://schemas.microsoft.com/office/drawing/2014/main" id="{965E0EE8-BF96-4B85-AE6A-6DAC9BBEC8BD}"/>
              </a:ext>
            </a:extLst>
          </p:cNvPr>
          <p:cNvSpPr/>
          <p:nvPr/>
        </p:nvSpPr>
        <p:spPr>
          <a:xfrm>
            <a:off x="8036131" y="3756974"/>
            <a:ext cx="529823" cy="3218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00CA369-615E-4471-8568-D4D86C3F571F}"/>
              </a:ext>
            </a:extLst>
          </p:cNvPr>
          <p:cNvCxnSpPr/>
          <p:nvPr/>
        </p:nvCxnSpPr>
        <p:spPr>
          <a:xfrm>
            <a:off x="9185097" y="5989834"/>
            <a:ext cx="1970583"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C001C5-A906-4AA5-A0E3-E157B051DE1E}"/>
              </a:ext>
            </a:extLst>
          </p:cNvPr>
          <p:cNvSpPr txBox="1"/>
          <p:nvPr/>
        </p:nvSpPr>
        <p:spPr>
          <a:xfrm>
            <a:off x="10037387" y="5812522"/>
            <a:ext cx="419186" cy="369332"/>
          </a:xfrm>
          <a:prstGeom prst="rect">
            <a:avLst/>
          </a:prstGeom>
          <a:solidFill>
            <a:schemeClr val="bg1"/>
          </a:solidFill>
        </p:spPr>
        <p:txBody>
          <a:bodyPr wrap="square" rtlCol="0">
            <a:spAutoFit/>
          </a:bodyPr>
          <a:lstStyle/>
          <a:p>
            <a:r>
              <a:rPr lang="en-US" b="1" i="1" dirty="0">
                <a:latin typeface="Times New Roman" panose="02020603050405020304" pitchFamily="18" charset="0"/>
                <a:cs typeface="Times New Roman" panose="02020603050405020304" pitchFamily="18" charset="0"/>
              </a:rPr>
              <a:t>l</a:t>
            </a:r>
          </a:p>
        </p:txBody>
      </p:sp>
      <mc:AlternateContent xmlns:mc="http://schemas.openxmlformats.org/markup-compatibility/2006">
        <mc:Choice xmlns:a14="http://schemas.microsoft.com/office/drawing/2010/main" Requires="a14">
          <p:sp>
            <p:nvSpPr>
              <p:cNvPr id="14" name="Object 13">
                <a:extLst>
                  <a:ext uri="{FF2B5EF4-FFF2-40B4-BE49-F238E27FC236}">
                    <a16:creationId xmlns:a16="http://schemas.microsoft.com/office/drawing/2014/main" id="{374333AB-3480-4057-9153-7774AB76E985}"/>
                  </a:ext>
                </a:extLst>
              </p:cNvPr>
              <p:cNvSpPr txBox="1"/>
              <p:nvPr/>
            </p:nvSpPr>
            <p:spPr>
              <a:xfrm>
                <a:off x="3302393" y="4937073"/>
                <a:ext cx="4353477" cy="539054"/>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𝑎</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e>
                      </m:d>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e>
                          </m:func>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e>
                          </m:func>
                          <m:r>
                            <a:rPr lang="en-US" i="1">
                              <a:solidFill>
                                <a:srgbClr val="000000"/>
                              </a:solidFill>
                              <a:latin typeface="Cambria Math" panose="02040503050406030204" pitchFamily="18" charset="0"/>
                            </a:rPr>
                            <m:t>𝑡</m:t>
                          </m:r>
                        </m:e>
                      </m:d>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𝑐</m:t>
                              </m:r>
                            </m:den>
                          </m:f>
                        </m:e>
                      </m:func>
                    </m:oMath>
                  </m:oMathPara>
                </a14:m>
                <a:endParaRPr lang="en-US" dirty="0"/>
              </a:p>
            </p:txBody>
          </p:sp>
        </mc:Choice>
        <mc:Fallback>
          <p:sp>
            <p:nvSpPr>
              <p:cNvPr id="14" name="Object 13">
                <a:extLst>
                  <a:ext uri="{FF2B5EF4-FFF2-40B4-BE49-F238E27FC236}">
                    <a16:creationId xmlns:a16="http://schemas.microsoft.com/office/drawing/2014/main" id="{374333AB-3480-4057-9153-7774AB76E985}"/>
                  </a:ext>
                </a:extLst>
              </p:cNvPr>
              <p:cNvSpPr txBox="1">
                <a:spLocks noRot="1" noChangeAspect="1" noMove="1" noResize="1" noEditPoints="1" noAdjustHandles="1" noChangeArrowheads="1" noChangeShapeType="1" noTextEdit="1"/>
              </p:cNvSpPr>
              <p:nvPr/>
            </p:nvSpPr>
            <p:spPr>
              <a:xfrm>
                <a:off x="3302393" y="4937073"/>
                <a:ext cx="4353477" cy="539054"/>
              </a:xfrm>
              <a:prstGeom prst="rect">
                <a:avLst/>
              </a:prstGeom>
              <a:blipFill>
                <a:blip r:embed="rId7"/>
                <a:stretch>
                  <a:fillRect/>
                </a:stretch>
              </a:blipFill>
            </p:spPr>
            <p:txBody>
              <a:bodyPr/>
              <a:lstStyle/>
              <a:p>
                <a:r>
                  <a:rPr lang="en-US">
                    <a:noFill/>
                  </a:rPr>
                  <a:t> </a:t>
                </a:r>
              </a:p>
            </p:txBody>
          </p:sp>
        </mc:Fallback>
      </mc:AlternateContent>
      <p:graphicFrame>
        <p:nvGraphicFramePr>
          <p:cNvPr id="17" name="Object 16">
            <a:extLst>
              <a:ext uri="{FF2B5EF4-FFF2-40B4-BE49-F238E27FC236}">
                <a16:creationId xmlns:a16="http://schemas.microsoft.com/office/drawing/2014/main" id="{6E45E5F0-C06B-49A2-BB32-48DE0CA370D2}"/>
              </a:ext>
            </a:extLst>
          </p:cNvPr>
          <p:cNvGraphicFramePr>
            <a:graphicFrameLocks noChangeAspect="1"/>
          </p:cNvGraphicFramePr>
          <p:nvPr>
            <p:extLst>
              <p:ext uri="{D42A27DB-BD31-4B8C-83A1-F6EECF244321}">
                <p14:modId xmlns:p14="http://schemas.microsoft.com/office/powerpoint/2010/main" val="2024560580"/>
              </p:ext>
            </p:extLst>
          </p:nvPr>
        </p:nvGraphicFramePr>
        <p:xfrm>
          <a:off x="3302393" y="5529698"/>
          <a:ext cx="4841875" cy="828675"/>
        </p:xfrm>
        <a:graphic>
          <a:graphicData uri="http://schemas.openxmlformats.org/presentationml/2006/ole">
            <mc:AlternateContent xmlns:mc="http://schemas.openxmlformats.org/markup-compatibility/2006">
              <mc:Choice xmlns:v="urn:schemas-microsoft-com:vml" Requires="v">
                <p:oleObj spid="_x0000_s44034" name="Equation" r:id="rId8" imgW="2298600" imgH="393480" progId="Equation.DSMT4">
                  <p:embed/>
                </p:oleObj>
              </mc:Choice>
              <mc:Fallback>
                <p:oleObj name="Equation" r:id="rId8" imgW="2298600" imgH="393480" progId="Equation.DSMT4">
                  <p:embed/>
                  <p:pic>
                    <p:nvPicPr>
                      <p:cNvPr id="8" name="Object 7"/>
                      <p:cNvPicPr/>
                      <p:nvPr/>
                    </p:nvPicPr>
                    <p:blipFill>
                      <a:blip r:embed="rId9"/>
                      <a:stretch>
                        <a:fillRect/>
                      </a:stretch>
                    </p:blipFill>
                    <p:spPr>
                      <a:xfrm>
                        <a:off x="3302393" y="5529698"/>
                        <a:ext cx="4841875" cy="82867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37788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74F4-B61B-4882-BD4D-DF60A0375D1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Example 4</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3C92E9-4AD9-46DB-B77E-7F43DD39ECFE}"/>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Show that the total energy of the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th normal mode of a standing wave with a length of </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is given </a:t>
                </a:r>
              </a:p>
              <a:p>
                <a:pPr marL="201168" lvl="1" indent="0">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𝑛</m:t>
                          </m:r>
                        </m:sub>
                      </m:sSub>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1</m:t>
                          </m:r>
                        </m:num>
                        <m:den>
                          <m:r>
                            <a:rPr lang="en-US" b="0" i="1" smtClean="0">
                              <a:latin typeface="Cambria Math" panose="02040503050406030204" pitchFamily="18" charset="0"/>
                              <a:cs typeface="Times New Roman" panose="02020603050405020304" pitchFamily="18" charset="0"/>
                            </a:rPr>
                            <m:t>4</m:t>
                          </m:r>
                        </m:den>
                      </m:f>
                      <m:r>
                        <a:rPr lang="en-US" b="0" i="1" smtClean="0">
                          <a:latin typeface="Cambria Math" panose="02040503050406030204" pitchFamily="18" charset="0"/>
                          <a:cs typeface="Times New Roman" panose="02020603050405020304" pitchFamily="18" charset="0"/>
                        </a:rPr>
                        <m:t>𝑚</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b="0" i="1" smtClean="0">
                              <a:latin typeface="Cambria Math" panose="02040503050406030204" pitchFamily="18" charset="0"/>
                              <a:cs typeface="Times New Roman" panose="02020603050405020304" pitchFamily="18" charset="0"/>
                            </a:rPr>
                            <m:t>𝑛</m:t>
                          </m:r>
                        </m:sub>
                        <m:sup>
                          <m:r>
                            <a:rPr lang="en-US" b="0" i="1" smtClean="0">
                              <a:latin typeface="Cambria Math" panose="02040503050406030204" pitchFamily="18" charset="0"/>
                              <a:cs typeface="Times New Roman" panose="02020603050405020304" pitchFamily="18" charset="0"/>
                            </a:rPr>
                            <m:t>2</m:t>
                          </m:r>
                        </m:sup>
                      </m:sSubSup>
                      <m:d>
                        <m:dPr>
                          <m:ctrlPr>
                            <a:rPr lang="en-US" b="0" i="1" smtClean="0">
                              <a:latin typeface="Cambria Math" panose="02040503050406030204" pitchFamily="18" charset="0"/>
                              <a:cs typeface="Times New Roman" panose="02020603050405020304" pitchFamily="18" charset="0"/>
                            </a:rPr>
                          </m:ctrlPr>
                        </m:dPr>
                        <m:e>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rPr>
                                <m:t>𝑛</m:t>
                              </m:r>
                            </m:sub>
                            <m:sup>
                              <m:r>
                                <a:rPr lang="en-US" b="0" i="1" smtClean="0">
                                  <a:latin typeface="Cambria Math" panose="02040503050406030204" pitchFamily="18" charset="0"/>
                                  <a:cs typeface="Times New Roman" panose="02020603050405020304" pitchFamily="18" charset="0"/>
                                </a:rPr>
                                <m:t>2</m:t>
                              </m:r>
                            </m:sup>
                          </m:sSubSup>
                          <m:r>
                            <a:rPr lang="en-US" b="0" i="1" smtClean="0">
                              <a:latin typeface="Cambria Math" panose="02040503050406030204" pitchFamily="18" charset="0"/>
                              <a:cs typeface="Times New Roman" panose="02020603050405020304" pitchFamily="18" charset="0"/>
                            </a:rPr>
                            <m:t>+</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𝐵</m:t>
                              </m:r>
                            </m:e>
                            <m:sub>
                              <m:r>
                                <a:rPr lang="en-US" b="0" i="1" smtClean="0">
                                  <a:latin typeface="Cambria Math" panose="02040503050406030204" pitchFamily="18" charset="0"/>
                                  <a:cs typeface="Times New Roman" panose="02020603050405020304" pitchFamily="18" charset="0"/>
                                </a:rPr>
                                <m:t>𝑛</m:t>
                              </m:r>
                            </m:sub>
                            <m:sup>
                              <m:r>
                                <a:rPr lang="en-US" b="0" i="1" smtClean="0">
                                  <a:latin typeface="Cambria Math" panose="02040503050406030204" pitchFamily="18" charset="0"/>
                                  <a:cs typeface="Times New Roman" panose="02020603050405020304" pitchFamily="18" charset="0"/>
                                </a:rPr>
                                <m:t>2</m:t>
                              </m:r>
                            </m:sup>
                          </m:sSubSup>
                        </m:e>
                      </m:d>
                    </m:oMath>
                  </m:oMathPara>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Given that the wave function of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th normal is written as</a:t>
                </a:r>
              </a:p>
            </p:txBody>
          </p:sp>
        </mc:Choice>
        <mc:Fallback>
          <p:sp>
            <p:nvSpPr>
              <p:cNvPr id="3" name="Content Placeholder 2">
                <a:extLst>
                  <a:ext uri="{FF2B5EF4-FFF2-40B4-BE49-F238E27FC236}">
                    <a16:creationId xmlns:a16="http://schemas.microsoft.com/office/drawing/2014/main" id="{223C92E9-4AD9-46DB-B77E-7F43DD39ECFE}"/>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F439AA-DE4A-44C8-BECF-CA109B39A5D6}"/>
              </a:ext>
            </a:extLst>
          </p:cNvPr>
          <p:cNvSpPr>
            <a:spLocks noGrp="1"/>
          </p:cNvSpPr>
          <p:nvPr>
            <p:ph type="sldNum" sz="quarter" idx="12"/>
          </p:nvPr>
        </p:nvSpPr>
        <p:spPr/>
        <p:txBody>
          <a:bodyPr/>
          <a:lstStyle/>
          <a:p>
            <a:fld id="{061CFEB1-74F7-45A5-A566-20026EB2CC31}" type="slidenum">
              <a:rPr lang="en-US" smtClean="0"/>
              <a:t>41</a:t>
            </a:fld>
            <a:endParaRPr lang="en-US"/>
          </a:p>
        </p:txBody>
      </p:sp>
      <mc:AlternateContent xmlns:mc="http://schemas.openxmlformats.org/markup-compatibility/2006">
        <mc:Choice xmlns:a14="http://schemas.microsoft.com/office/drawing/2010/main" Requires="a14">
          <p:sp>
            <p:nvSpPr>
              <p:cNvPr id="5" name="Object 4">
                <a:extLst>
                  <a:ext uri="{FF2B5EF4-FFF2-40B4-BE49-F238E27FC236}">
                    <a16:creationId xmlns:a16="http://schemas.microsoft.com/office/drawing/2014/main" id="{2AA2F919-E5DF-48F6-9235-250C84FDE87A}"/>
                  </a:ext>
                </a:extLst>
              </p:cNvPr>
              <p:cNvSpPr txBox="1"/>
              <p:nvPr/>
            </p:nvSpPr>
            <p:spPr>
              <a:xfrm>
                <a:off x="4043987" y="3857414"/>
                <a:ext cx="4104026" cy="539714"/>
              </a:xfrm>
              <a:prstGeom prst="rect">
                <a:avLst/>
              </a:prstGeom>
              <a:solidFill>
                <a:srgbClr val="FFFF00"/>
              </a:solid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𝑛</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e>
                          </m:func>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𝑛</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e>
                          </m:func>
                          <m:r>
                            <a:rPr lang="en-US" i="1">
                              <a:solidFill>
                                <a:srgbClr val="000000"/>
                              </a:solidFill>
                              <a:latin typeface="Cambria Math" panose="02040503050406030204" pitchFamily="18" charset="0"/>
                            </a:rPr>
                            <m:t>𝑡</m:t>
                          </m:r>
                        </m:e>
                      </m:d>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𝑛</m:t>
                                  </m:r>
                                </m:sub>
                              </m:sSub>
                              <m:r>
                                <a:rPr lang="en-US" i="1">
                                  <a:solidFill>
                                    <a:srgbClr val="000000"/>
                                  </a:solidFill>
                                  <a:latin typeface="Cambria Math" panose="02040503050406030204" pitchFamily="18" charset="0"/>
                                </a:rPr>
                                <m:t>𝑥</m:t>
                              </m:r>
                            </m:num>
                            <m:den>
                              <m:r>
                                <a:rPr lang="en-US" i="1">
                                  <a:solidFill>
                                    <a:srgbClr val="000000"/>
                                  </a:solidFill>
                                  <a:latin typeface="Cambria Math" panose="02040503050406030204" pitchFamily="18" charset="0"/>
                                </a:rPr>
                                <m:t>𝑐</m:t>
                              </m:r>
                            </m:den>
                          </m:f>
                        </m:e>
                      </m:func>
                    </m:oMath>
                  </m:oMathPara>
                </a14:m>
                <a:endParaRPr lang="en-US" dirty="0"/>
              </a:p>
            </p:txBody>
          </p:sp>
        </mc:Choice>
        <mc:Fallback>
          <p:sp>
            <p:nvSpPr>
              <p:cNvPr id="5" name="Object 4">
                <a:extLst>
                  <a:ext uri="{FF2B5EF4-FFF2-40B4-BE49-F238E27FC236}">
                    <a16:creationId xmlns:a16="http://schemas.microsoft.com/office/drawing/2014/main" id="{2AA2F919-E5DF-48F6-9235-250C84FDE87A}"/>
                  </a:ext>
                </a:extLst>
              </p:cNvPr>
              <p:cNvSpPr txBox="1">
                <a:spLocks noRot="1" noChangeAspect="1" noMove="1" noResize="1" noEditPoints="1" noAdjustHandles="1" noChangeArrowheads="1" noChangeShapeType="1" noTextEdit="1"/>
              </p:cNvSpPr>
              <p:nvPr/>
            </p:nvSpPr>
            <p:spPr>
              <a:xfrm>
                <a:off x="4043987" y="3857414"/>
                <a:ext cx="4104026" cy="53971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1848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106" y="227610"/>
            <a:ext cx="10952152" cy="1450757"/>
          </a:xfrm>
        </p:spPr>
        <p:txBody>
          <a:bodyPr/>
          <a:lstStyle/>
          <a:p>
            <a:r>
              <a:rPr lang="en-US" b="1" dirty="0">
                <a:latin typeface="Times New Roman" panose="02020603050405020304" pitchFamily="18" charset="0"/>
                <a:cs typeface="Times New Roman" panose="02020603050405020304" pitchFamily="18" charset="0"/>
              </a:rPr>
              <a:t>Solution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energy  in each harmonic is composed of kinetic and potential energy.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p>
        </p:txBody>
      </p:sp>
      <p:sp>
        <p:nvSpPr>
          <p:cNvPr id="4" name="Slide Number Placeholder 3"/>
          <p:cNvSpPr>
            <a:spLocks noGrp="1"/>
          </p:cNvSpPr>
          <p:nvPr>
            <p:ph type="sldNum" sz="quarter" idx="12"/>
          </p:nvPr>
        </p:nvSpPr>
        <p:spPr/>
        <p:txBody>
          <a:bodyPr/>
          <a:lstStyle/>
          <a:p>
            <a:fld id="{061CFEB1-74F7-45A5-A566-20026EB2CC31}" type="slidenum">
              <a:rPr lang="en-US" smtClean="0"/>
              <a:t>42</a:t>
            </a:fld>
            <a:endParaRPr lang="en-US"/>
          </a:p>
        </p:txBody>
      </p:sp>
      <p:graphicFrame>
        <p:nvGraphicFramePr>
          <p:cNvPr id="5" name="Object 4"/>
          <p:cNvGraphicFramePr>
            <a:graphicFrameLocks noChangeAspect="1"/>
          </p:cNvGraphicFramePr>
          <p:nvPr/>
        </p:nvGraphicFramePr>
        <p:xfrm>
          <a:off x="2441880" y="2340538"/>
          <a:ext cx="5997075" cy="2895140"/>
        </p:xfrm>
        <a:graphic>
          <a:graphicData uri="http://schemas.openxmlformats.org/presentationml/2006/ole">
            <mc:AlternateContent xmlns:mc="http://schemas.openxmlformats.org/markup-compatibility/2006">
              <mc:Choice xmlns:v="urn:schemas-microsoft-com:vml" Requires="v">
                <p:oleObj spid="_x0000_s43032" name="Equation" r:id="rId4" imgW="3314520" imgH="1600200" progId="Equation.DSMT4">
                  <p:embed/>
                </p:oleObj>
              </mc:Choice>
              <mc:Fallback>
                <p:oleObj name="Equation" r:id="rId4" imgW="3314520" imgH="1600200" progId="Equation.DSMT4">
                  <p:embed/>
                  <p:pic>
                    <p:nvPicPr>
                      <p:cNvPr id="5" name="Object 4"/>
                      <p:cNvPicPr/>
                      <p:nvPr/>
                    </p:nvPicPr>
                    <p:blipFill>
                      <a:blip r:embed="rId5"/>
                      <a:stretch>
                        <a:fillRect/>
                      </a:stretch>
                    </p:blipFill>
                    <p:spPr>
                      <a:xfrm>
                        <a:off x="2441880" y="2340538"/>
                        <a:ext cx="5997075" cy="289514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2308619" y="5357127"/>
          <a:ext cx="4841875" cy="828675"/>
        </p:xfrm>
        <a:graphic>
          <a:graphicData uri="http://schemas.openxmlformats.org/presentationml/2006/ole">
            <mc:AlternateContent xmlns:mc="http://schemas.openxmlformats.org/markup-compatibility/2006">
              <mc:Choice xmlns:v="urn:schemas-microsoft-com:vml" Requires="v">
                <p:oleObj spid="_x0000_s43033" name="Equation" r:id="rId6" imgW="2298600" imgH="393480" progId="Equation.DSMT4">
                  <p:embed/>
                </p:oleObj>
              </mc:Choice>
              <mc:Fallback>
                <p:oleObj name="Equation" r:id="rId6" imgW="2298600" imgH="393480" progId="Equation.DSMT4">
                  <p:embed/>
                  <p:pic>
                    <p:nvPicPr>
                      <p:cNvPr id="6" name="Object 5"/>
                      <p:cNvPicPr/>
                      <p:nvPr/>
                    </p:nvPicPr>
                    <p:blipFill>
                      <a:blip r:embed="rId7"/>
                      <a:stretch>
                        <a:fillRect/>
                      </a:stretch>
                    </p:blipFill>
                    <p:spPr>
                      <a:xfrm>
                        <a:off x="2308619" y="5357127"/>
                        <a:ext cx="4841875" cy="82867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7507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090"/>
            <a:ext cx="10058400" cy="968439"/>
          </a:xfrm>
        </p:spPr>
        <p:txBody>
          <a:bodyPr/>
          <a:lstStyle/>
          <a:p>
            <a:r>
              <a:rPr lang="en-US" b="1" dirty="0">
                <a:latin typeface="Times New Roman" panose="02020603050405020304" pitchFamily="18" charset="0"/>
                <a:cs typeface="Times New Roman" panose="02020603050405020304" pitchFamily="18" charset="0"/>
              </a:rPr>
              <a:t>Homework #5</a:t>
            </a:r>
          </a:p>
        </p:txBody>
      </p:sp>
      <p:sp>
        <p:nvSpPr>
          <p:cNvPr id="3" name="Content Placeholder 2"/>
          <p:cNvSpPr>
            <a:spLocks noGrp="1"/>
          </p:cNvSpPr>
          <p:nvPr>
            <p:ph idx="1"/>
          </p:nvPr>
        </p:nvSpPr>
        <p:spPr/>
        <p:txBody>
          <a:bodyPr/>
          <a:lstStyle/>
          <a:p>
            <a:r>
              <a:rPr lang="en-US" dirty="0"/>
              <a:t>1.</a:t>
            </a:r>
          </a:p>
        </p:txBody>
      </p:sp>
      <p:sp>
        <p:nvSpPr>
          <p:cNvPr id="4" name="Slide Number Placeholder 3"/>
          <p:cNvSpPr>
            <a:spLocks noGrp="1"/>
          </p:cNvSpPr>
          <p:nvPr>
            <p:ph type="sldNum" sz="quarter" idx="12"/>
          </p:nvPr>
        </p:nvSpPr>
        <p:spPr/>
        <p:txBody>
          <a:bodyPr/>
          <a:lstStyle/>
          <a:p>
            <a:fld id="{061CFEB1-74F7-45A5-A566-20026EB2CC31}" type="slidenum">
              <a:rPr lang="en-US" smtClean="0"/>
              <a:t>43</a:t>
            </a:fld>
            <a:endParaRPr lang="en-US"/>
          </a:p>
        </p:txBody>
      </p:sp>
      <p:pic>
        <p:nvPicPr>
          <p:cNvPr id="5" name="Picture 4">
            <a:extLst>
              <a:ext uri="{FF2B5EF4-FFF2-40B4-BE49-F238E27FC236}">
                <a16:creationId xmlns:a16="http://schemas.microsoft.com/office/drawing/2014/main" id="{58EB59CF-F0C4-4383-B916-F0F76CB427BA}"/>
              </a:ext>
            </a:extLst>
          </p:cNvPr>
          <p:cNvPicPr>
            <a:picLocks noChangeAspect="1"/>
          </p:cNvPicPr>
          <p:nvPr/>
        </p:nvPicPr>
        <p:blipFill>
          <a:blip r:embed="rId2"/>
          <a:stretch>
            <a:fillRect/>
          </a:stretch>
        </p:blipFill>
        <p:spPr>
          <a:xfrm>
            <a:off x="1610603" y="1592220"/>
            <a:ext cx="9391650" cy="4895850"/>
          </a:xfrm>
          <a:prstGeom prst="rect">
            <a:avLst/>
          </a:prstGeom>
        </p:spPr>
      </p:pic>
    </p:spTree>
    <p:extLst>
      <p:ext uri="{BB962C8B-B14F-4D97-AF65-F5344CB8AC3E}">
        <p14:creationId xmlns:p14="http://schemas.microsoft.com/office/powerpoint/2010/main" val="2678210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29E3-1B30-429A-B7C8-7805A06FD7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7420F0-C761-45EA-ACD5-D6A6EBCD7AB4}"/>
              </a:ext>
            </a:extLst>
          </p:cNvPr>
          <p:cNvSpPr>
            <a:spLocks noGrp="1"/>
          </p:cNvSpPr>
          <p:nvPr>
            <p:ph idx="1"/>
          </p:nvPr>
        </p:nvSpPr>
        <p:spPr/>
        <p:txBody>
          <a:bodyPr/>
          <a:lstStyle/>
          <a:p>
            <a:r>
              <a:rPr lang="en-US" dirty="0"/>
              <a:t>2.</a:t>
            </a:r>
          </a:p>
        </p:txBody>
      </p:sp>
      <p:sp>
        <p:nvSpPr>
          <p:cNvPr id="4" name="Slide Number Placeholder 3">
            <a:extLst>
              <a:ext uri="{FF2B5EF4-FFF2-40B4-BE49-F238E27FC236}">
                <a16:creationId xmlns:a16="http://schemas.microsoft.com/office/drawing/2014/main" id="{28DE66C4-DFF3-4744-B292-721F5C834AA7}"/>
              </a:ext>
            </a:extLst>
          </p:cNvPr>
          <p:cNvSpPr>
            <a:spLocks noGrp="1"/>
          </p:cNvSpPr>
          <p:nvPr>
            <p:ph type="sldNum" sz="quarter" idx="12"/>
          </p:nvPr>
        </p:nvSpPr>
        <p:spPr/>
        <p:txBody>
          <a:bodyPr/>
          <a:lstStyle/>
          <a:p>
            <a:fld id="{061CFEB1-74F7-45A5-A566-20026EB2CC31}" type="slidenum">
              <a:rPr lang="en-US" smtClean="0"/>
              <a:t>44</a:t>
            </a:fld>
            <a:endParaRPr lang="en-US"/>
          </a:p>
        </p:txBody>
      </p:sp>
      <p:pic>
        <p:nvPicPr>
          <p:cNvPr id="5" name="Picture 4">
            <a:extLst>
              <a:ext uri="{FF2B5EF4-FFF2-40B4-BE49-F238E27FC236}">
                <a16:creationId xmlns:a16="http://schemas.microsoft.com/office/drawing/2014/main" id="{7E4035B1-081F-40ED-BD9C-A857BDB6F34A}"/>
              </a:ext>
            </a:extLst>
          </p:cNvPr>
          <p:cNvPicPr>
            <a:picLocks noChangeAspect="1"/>
          </p:cNvPicPr>
          <p:nvPr/>
        </p:nvPicPr>
        <p:blipFill>
          <a:blip r:embed="rId2"/>
          <a:stretch>
            <a:fillRect/>
          </a:stretch>
        </p:blipFill>
        <p:spPr>
          <a:xfrm>
            <a:off x="1562767" y="1845734"/>
            <a:ext cx="9592913" cy="1181201"/>
          </a:xfrm>
          <a:prstGeom prst="rect">
            <a:avLst/>
          </a:prstGeom>
        </p:spPr>
      </p:pic>
    </p:spTree>
    <p:extLst>
      <p:ext uri="{BB962C8B-B14F-4D97-AF65-F5344CB8AC3E}">
        <p14:creationId xmlns:p14="http://schemas.microsoft.com/office/powerpoint/2010/main" val="286631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1CFEB1-74F7-45A5-A566-20026EB2CC31}" type="slidenum">
              <a:rPr lang="en-US" smtClean="0"/>
              <a:t>5</a:t>
            </a:fld>
            <a:endParaRPr lang="en-US"/>
          </a:p>
        </p:txBody>
      </p:sp>
      <p:pic>
        <p:nvPicPr>
          <p:cNvPr id="28674" name="Picture 2" descr="http://slideplayer.com/slide/10965793/39/images/28/Group+velocity+dispersion+is+the+variation+of+group+velocity+with+waveleng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19" y="0"/>
            <a:ext cx="8639180" cy="64793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09819" y="1091381"/>
            <a:ext cx="3539613"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White light pulse consists of an infinite fine spectrum of frequencies and moving with a group velocity.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wave velocity of each wavelength in the group is different.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phenomenon is known as </a:t>
            </a:r>
            <a:r>
              <a:rPr lang="en-US" sz="2400" b="1" dirty="0">
                <a:solidFill>
                  <a:srgbClr val="FF0000"/>
                </a:solidFill>
                <a:latin typeface="Times New Roman" panose="02020603050405020304" pitchFamily="18" charset="0"/>
                <a:cs typeface="Times New Roman" panose="02020603050405020304" pitchFamily="18" charset="0"/>
              </a:rPr>
              <a:t>dispersion</a:t>
            </a:r>
            <a:r>
              <a:rPr lang="en-US" sz="2400" dirty="0">
                <a:latin typeface="Times New Roman" panose="02020603050405020304" pitchFamily="18" charset="0"/>
                <a:cs typeface="Times New Roman" panose="02020603050405020304" pitchFamily="18" charset="0"/>
              </a:rPr>
              <a:t>.</a:t>
            </a:r>
          </a:p>
        </p:txBody>
      </p:sp>
      <p:sp>
        <p:nvSpPr>
          <p:cNvPr id="6" name="Rectangle 5"/>
          <p:cNvSpPr/>
          <p:nvPr/>
        </p:nvSpPr>
        <p:spPr>
          <a:xfrm>
            <a:off x="4192436" y="6488668"/>
            <a:ext cx="3895618" cy="369332"/>
          </a:xfrm>
          <a:prstGeom prst="rect">
            <a:avLst/>
          </a:prstGeom>
        </p:spPr>
        <p:txBody>
          <a:bodyPr wrap="none">
            <a:spAutoFit/>
          </a:bodyPr>
          <a:lstStyle/>
          <a:p>
            <a:r>
              <a:rPr lang="en-US" dirty="0"/>
              <a:t>http://slideplayer.com/slide/10965793/</a:t>
            </a:r>
          </a:p>
        </p:txBody>
      </p:sp>
      <p:sp>
        <p:nvSpPr>
          <p:cNvPr id="2" name="TextBox 1"/>
          <p:cNvSpPr txBox="1"/>
          <p:nvPr/>
        </p:nvSpPr>
        <p:spPr>
          <a:xfrm>
            <a:off x="8765386" y="5031878"/>
            <a:ext cx="3438059"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(GVD = Group Velocity Dispersion)</a:t>
            </a:r>
          </a:p>
        </p:txBody>
      </p:sp>
    </p:spTree>
    <p:extLst>
      <p:ext uri="{BB962C8B-B14F-4D97-AF65-F5344CB8AC3E}">
        <p14:creationId xmlns:p14="http://schemas.microsoft.com/office/powerpoint/2010/main" val="172866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61CFEB1-74F7-45A5-A566-20026EB2CC31}" type="slidenum">
              <a:rPr lang="en-US" smtClean="0"/>
              <a:t>6</a:t>
            </a:fld>
            <a:endParaRPr lang="en-US"/>
          </a:p>
        </p:txBody>
      </p:sp>
      <p:pic>
        <p:nvPicPr>
          <p:cNvPr id="3" name="Picture 2"/>
          <p:cNvPicPr>
            <a:picLocks noChangeAspect="1"/>
          </p:cNvPicPr>
          <p:nvPr/>
        </p:nvPicPr>
        <p:blipFill rotWithShape="1">
          <a:blip r:embed="rId2"/>
          <a:srcRect l="31119" t="32031" r="5523" b="17596"/>
          <a:stretch/>
        </p:blipFill>
        <p:spPr>
          <a:xfrm>
            <a:off x="553581" y="825304"/>
            <a:ext cx="11374088" cy="5084177"/>
          </a:xfrm>
          <a:prstGeom prst="rect">
            <a:avLst/>
          </a:prstGeom>
        </p:spPr>
      </p:pic>
      <p:sp>
        <p:nvSpPr>
          <p:cNvPr id="4" name="Rectangle 3"/>
          <p:cNvSpPr/>
          <p:nvPr/>
        </p:nvSpPr>
        <p:spPr>
          <a:xfrm>
            <a:off x="1746913" y="6455578"/>
            <a:ext cx="9799093" cy="369332"/>
          </a:xfrm>
          <a:prstGeom prst="rect">
            <a:avLst/>
          </a:prstGeom>
        </p:spPr>
        <p:txBody>
          <a:bodyPr wrap="square">
            <a:spAutoFit/>
          </a:bodyPr>
          <a:lstStyle/>
          <a:p>
            <a:r>
              <a:rPr lang="en-US" dirty="0">
                <a:hlinkClick r:id="rId3"/>
              </a:rPr>
              <a:t>http://www.koppglass.com/blog/optical-properties-of-glass-how-light-and-glass-interact/</a:t>
            </a:r>
            <a:endParaRPr lang="en-US" dirty="0"/>
          </a:p>
        </p:txBody>
      </p:sp>
      <p:sp>
        <p:nvSpPr>
          <p:cNvPr id="5" name="TextBox 4"/>
          <p:cNvSpPr txBox="1"/>
          <p:nvPr/>
        </p:nvSpPr>
        <p:spPr>
          <a:xfrm>
            <a:off x="996287" y="177421"/>
            <a:ext cx="932142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Example of dispersion</a:t>
            </a:r>
          </a:p>
        </p:txBody>
      </p:sp>
    </p:spTree>
    <p:extLst>
      <p:ext uri="{BB962C8B-B14F-4D97-AF65-F5344CB8AC3E}">
        <p14:creationId xmlns:p14="http://schemas.microsoft.com/office/powerpoint/2010/main" val="39245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82" y="-87340"/>
            <a:ext cx="11837055" cy="1450757"/>
          </a:xfrm>
        </p:spPr>
        <p:txBody>
          <a:bodyPr/>
          <a:lstStyle/>
          <a:p>
            <a:r>
              <a:rPr lang="en-US" b="1" dirty="0">
                <a:latin typeface="Times New Roman" panose="02020603050405020304" pitchFamily="18" charset="0"/>
                <a:cs typeface="Times New Roman" panose="02020603050405020304" pitchFamily="18" charset="0"/>
              </a:rPr>
              <a:t>The transverse wave equation on  a string</a:t>
            </a:r>
          </a:p>
        </p:txBody>
      </p:sp>
      <p:sp>
        <p:nvSpPr>
          <p:cNvPr id="3" name="Content Placeholder 2"/>
          <p:cNvSpPr>
            <a:spLocks noGrp="1"/>
          </p:cNvSpPr>
          <p:nvPr>
            <p:ph idx="1"/>
          </p:nvPr>
        </p:nvSpPr>
        <p:spPr>
          <a:xfrm>
            <a:off x="6915954" y="1845734"/>
            <a:ext cx="4919731"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very short section of a uniform string has a vertical displacement.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wave equation relates the vertical displacement y to time t and position x.</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that the linear density </a:t>
            </a:r>
            <a:r>
              <a:rPr lang="en-US" sz="2400" dirty="0">
                <a:latin typeface="Times New Roman" panose="02020603050405020304" pitchFamily="18" charset="0"/>
                <a:cs typeface="Times New Roman" panose="02020603050405020304" pitchFamily="18" charset="0"/>
                <a:sym typeface="Symbol" panose="05050102010706020507" pitchFamily="18" charset="2"/>
              </a:rPr>
              <a:t> and a constant tension T along a slightly extensible string, the wave equation is given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7</a:t>
            </a:fld>
            <a:endParaRPr lang="en-US"/>
          </a:p>
        </p:txBody>
      </p:sp>
      <p:pic>
        <p:nvPicPr>
          <p:cNvPr id="5" name="Picture 4"/>
          <p:cNvPicPr>
            <a:picLocks noChangeAspect="1"/>
          </p:cNvPicPr>
          <p:nvPr/>
        </p:nvPicPr>
        <p:blipFill>
          <a:blip r:embed="rId3"/>
          <a:stretch>
            <a:fillRect/>
          </a:stretch>
        </p:blipFill>
        <p:spPr>
          <a:xfrm>
            <a:off x="203814" y="2003907"/>
            <a:ext cx="6546406" cy="345673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36455070"/>
              </p:ext>
            </p:extLst>
          </p:nvPr>
        </p:nvGraphicFramePr>
        <p:xfrm>
          <a:off x="7460845" y="5221464"/>
          <a:ext cx="3095625" cy="942975"/>
        </p:xfrm>
        <a:graphic>
          <a:graphicData uri="http://schemas.openxmlformats.org/presentationml/2006/ole">
            <mc:AlternateContent xmlns:mc="http://schemas.openxmlformats.org/markup-compatibility/2006">
              <mc:Choice xmlns:v="urn:schemas-microsoft-com:vml" Requires="v">
                <p:oleObj spid="_x0000_s1292" name="Equation" r:id="rId4" imgW="1460160" imgH="444240" progId="Equation.DSMT4">
                  <p:embed/>
                </p:oleObj>
              </mc:Choice>
              <mc:Fallback>
                <p:oleObj name="Equation" r:id="rId4" imgW="1460160" imgH="444240" progId="Equation.DSMT4">
                  <p:embed/>
                  <p:pic>
                    <p:nvPicPr>
                      <p:cNvPr id="0" name=""/>
                      <p:cNvPicPr/>
                      <p:nvPr/>
                    </p:nvPicPr>
                    <p:blipFill>
                      <a:blip r:embed="rId5"/>
                      <a:stretch>
                        <a:fillRect/>
                      </a:stretch>
                    </p:blipFill>
                    <p:spPr>
                      <a:xfrm>
                        <a:off x="7460845" y="5221464"/>
                        <a:ext cx="3095625" cy="942975"/>
                      </a:xfrm>
                      <a:prstGeom prst="rect">
                        <a:avLst/>
                      </a:prstGeom>
                    </p:spPr>
                  </p:pic>
                </p:oleObj>
              </mc:Fallback>
            </mc:AlternateContent>
          </a:graphicData>
        </a:graphic>
      </p:graphicFrame>
    </p:spTree>
    <p:extLst>
      <p:ext uri="{BB962C8B-B14F-4D97-AF65-F5344CB8AC3E}">
        <p14:creationId xmlns:p14="http://schemas.microsoft.com/office/powerpoint/2010/main" val="386329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Ideal string constraints</a:t>
            </a:r>
          </a:p>
        </p:txBody>
      </p:sp>
      <p:sp>
        <p:nvSpPr>
          <p:cNvPr id="3" name="Content Placeholder 2"/>
          <p:cNvSpPr>
            <a:spLocks noGrp="1"/>
          </p:cNvSpPr>
          <p:nvPr>
            <p:ph idx="1"/>
          </p:nvPr>
        </p:nvSpPr>
        <p:spPr>
          <a:xfrm>
            <a:off x="673565" y="1910129"/>
            <a:ext cx="10905830" cy="4023360"/>
          </a:xfrm>
        </p:spPr>
        <p:txBody>
          <a:bodyPr>
            <a:noAutofit/>
          </a:bodyPr>
          <a:lstStyle/>
          <a:p>
            <a:r>
              <a:rPr lang="en-US" sz="2400" dirty="0">
                <a:latin typeface="Times New Roman" panose="02020603050405020304" pitchFamily="18" charset="0"/>
                <a:cs typeface="Times New Roman" panose="02020603050405020304" pitchFamily="18" charset="0"/>
              </a:rPr>
              <a:t>In order for the wave equation to apply to the waves in a string, it must meet certain constraints. For an ideal string, it is assumed that</a:t>
            </a:r>
          </a:p>
          <a:p>
            <a:r>
              <a:rPr lang="en-US" sz="2400" dirty="0">
                <a:latin typeface="Times New Roman" panose="02020603050405020304" pitchFamily="18" charset="0"/>
                <a:cs typeface="Times New Roman" panose="02020603050405020304" pitchFamily="18" charset="0"/>
              </a:rPr>
              <a:t>1. The string is perfectly uniform with a constant mass per unit length and is perfectly elastic with no resistance to bending.</a:t>
            </a:r>
          </a:p>
          <a:p>
            <a:r>
              <a:rPr lang="en-US" sz="2400" dirty="0">
                <a:latin typeface="Times New Roman" panose="02020603050405020304" pitchFamily="18" charset="0"/>
                <a:cs typeface="Times New Roman" panose="02020603050405020304" pitchFamily="18" charset="0"/>
              </a:rPr>
              <a:t>2. The string tension is presumed to be large enough so that </a:t>
            </a:r>
            <a:r>
              <a:rPr lang="en-US" sz="2400" b="1" dirty="0">
                <a:solidFill>
                  <a:srgbClr val="FF0000"/>
                </a:solidFill>
                <a:latin typeface="Times New Roman" panose="02020603050405020304" pitchFamily="18" charset="0"/>
                <a:cs typeface="Times New Roman" panose="02020603050405020304" pitchFamily="18" charset="0"/>
              </a:rPr>
              <a:t>gravity can be neglected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Small segments of the string are presumed to move transversely in a plane perpendicular to the string, and that the displacements and slopes of segments of the string are small.</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61CFEB1-74F7-45A5-A566-20026EB2CC31}" type="slidenum">
              <a:rPr lang="en-US" smtClean="0"/>
              <a:t>8</a:t>
            </a:fld>
            <a:endParaRPr lang="en-US"/>
          </a:p>
        </p:txBody>
      </p:sp>
      <p:sp>
        <p:nvSpPr>
          <p:cNvPr id="5" name="Rectangle 4"/>
          <p:cNvSpPr/>
          <p:nvPr/>
        </p:nvSpPr>
        <p:spPr>
          <a:xfrm>
            <a:off x="2133600" y="5564157"/>
            <a:ext cx="8658895" cy="369332"/>
          </a:xfrm>
          <a:prstGeom prst="rect">
            <a:avLst/>
          </a:prstGeom>
        </p:spPr>
        <p:txBody>
          <a:bodyPr wrap="square">
            <a:spAutoFit/>
          </a:bodyPr>
          <a:lstStyle/>
          <a:p>
            <a:r>
              <a:rPr lang="en-US" dirty="0"/>
              <a:t>http://hyperphysics.phy-astr.gsu.edu/hbase/Waves/waveq.html#c2</a:t>
            </a:r>
          </a:p>
        </p:txBody>
      </p:sp>
    </p:spTree>
    <p:extLst>
      <p:ext uri="{BB962C8B-B14F-4D97-AF65-F5344CB8AC3E}">
        <p14:creationId xmlns:p14="http://schemas.microsoft.com/office/powerpoint/2010/main" val="384361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How to obtain the wave equation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length of the string short section is given by </a:t>
                </a:r>
                <a:r>
                  <a:rPr lang="en-US" sz="2400" i="1" dirty="0" err="1">
                    <a:latin typeface="Times New Roman" panose="02020603050405020304" pitchFamily="18" charset="0"/>
                    <a:cs typeface="Times New Roman" panose="02020603050405020304" pitchFamily="18" charset="0"/>
                  </a:rPr>
                  <a:t>dS</a:t>
                </a:r>
                <a:r>
                  <a:rPr lang="en-US" sz="2400" dirty="0">
                    <a:latin typeface="Times New Roman" panose="02020603050405020304" pitchFamily="18" charset="0"/>
                    <a:cs typeface="Times New Roman" panose="02020603050405020304" pitchFamily="18" charset="0"/>
                  </a:rPr>
                  <a:t> which can be written as </a:t>
                </a:r>
                <a:endParaRPr lang="en-US" sz="2400" b="0" i="1" dirty="0">
                  <a:latin typeface="Cambria Math" panose="02040503050406030204" pitchFamily="18" charset="0"/>
                  <a:cs typeface="Times New Roman" panose="02020603050405020304" pitchFamily="18" charset="0"/>
                </a:endParaRPr>
              </a:p>
              <a:p>
                <a:pPr marL="0" indent="0" algn="ctr">
                  <a:buNone/>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𝑑𝑆</m:t>
                    </m:r>
                    <m:r>
                      <a:rPr lang="en-US" sz="2400" b="0" i="1" smtClean="0">
                        <a:latin typeface="Cambria Math" panose="02040503050406030204" pitchFamily="18" charset="0"/>
                        <a:cs typeface="Times New Roman" panose="02020603050405020304" pitchFamily="18" charset="0"/>
                      </a:rPr>
                      <m:t>=</m:t>
                    </m:r>
                    <m:rad>
                      <m:radPr>
                        <m:degHide m:val="on"/>
                        <m:ctrlPr>
                          <a:rPr lang="en-US" sz="2400" b="0" i="1" smtClean="0">
                            <a:latin typeface="Cambria Math" panose="02040503050406030204" pitchFamily="18" charset="0"/>
                            <a:cs typeface="Times New Roman" panose="02020603050405020304" pitchFamily="18" charset="0"/>
                          </a:rPr>
                        </m:ctrlPr>
                      </m:radP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𝑑𝑥</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𝑑𝑦</m:t>
                            </m:r>
                          </m:e>
                          <m:sup>
                            <m:r>
                              <a:rPr lang="en-US" sz="2400" b="0" i="1" smtClean="0">
                                <a:latin typeface="Cambria Math" panose="02040503050406030204" pitchFamily="18" charset="0"/>
                                <a:cs typeface="Times New Roman" panose="02020603050405020304" pitchFamily="18" charset="0"/>
                              </a:rPr>
                              <m:t>2</m:t>
                            </m:r>
                          </m:sup>
                        </m:sSup>
                      </m:e>
                    </m:rad>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𝑑𝑥</m:t>
                    </m:r>
                  </m:oMath>
                </a14:m>
                <a:r>
                  <a:rPr lang="en-US" sz="2400" dirty="0">
                    <a:cs typeface="Times New Roman" panose="02020603050405020304" pitchFamily="18" charset="0"/>
                  </a:rPr>
                  <a:t> </a:t>
                </a:r>
                <a14:m>
                  <m:oMath xmlns:m="http://schemas.openxmlformats.org/officeDocument/2006/math">
                    <m:rad>
                      <m:radPr>
                        <m:degHide m:val="on"/>
                        <m:ctrlPr>
                          <a:rPr lang="en-US" sz="2400" i="1">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sSup>
                          <m:sSupPr>
                            <m:ctrlPr>
                              <a:rPr lang="en-US" sz="2400" i="1" smtClean="0">
                                <a:latin typeface="Cambria Math" panose="02040503050406030204" pitchFamily="18" charset="0"/>
                                <a:cs typeface="Times New Roman" panose="02020603050405020304" pitchFamily="18" charset="0"/>
                              </a:rPr>
                            </m:ctrlPr>
                          </m:sSupPr>
                          <m:e>
                            <m:d>
                              <m:dPr>
                                <m:ctrlPr>
                                  <a:rPr lang="en-US" sz="2400" i="1">
                                    <a:latin typeface="Cambria Math" panose="02040503050406030204" pitchFamily="18" charset="0"/>
                                    <a:cs typeface="Times New Roman" panose="02020603050405020304" pitchFamily="18" charset="0"/>
                                  </a:rPr>
                                </m:ctrlPr>
                              </m:dPr>
                              <m:e>
                                <m:f>
                                  <m:fPr>
                                    <m:ctrlPr>
                                      <a:rPr lang="en-US" sz="2400" i="1">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𝑑𝑦</m:t>
                                    </m:r>
                                  </m:num>
                                  <m:den>
                                    <m:r>
                                      <a:rPr lang="en-US" sz="2400" b="0" i="1" smtClean="0">
                                        <a:latin typeface="Cambria Math" panose="02040503050406030204" pitchFamily="18" charset="0"/>
                                        <a:cs typeface="Times New Roman" panose="02020603050405020304" pitchFamily="18" charset="0"/>
                                      </a:rPr>
                                      <m:t>𝑑𝑥</m:t>
                                    </m:r>
                                  </m:den>
                                </m:f>
                              </m:e>
                            </m:d>
                          </m:e>
                          <m:sup>
                            <m:r>
                              <a:rPr lang="en-US" sz="2400" b="0" i="1" smtClean="0">
                                <a:latin typeface="Cambria Math" panose="02040503050406030204" pitchFamily="18" charset="0"/>
                                <a:cs typeface="Times New Roman" panose="02020603050405020304" pitchFamily="18" charset="0"/>
                              </a:rPr>
                              <m:t>2</m:t>
                            </m:r>
                          </m:sup>
                        </m:sSup>
                      </m:e>
                    </m:rad>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𝑑𝑥</m:t>
                    </m:r>
                  </m:oMath>
                </a14:m>
                <a:r>
                  <a:rPr lang="en-US" sz="2400" dirty="0">
                    <a:latin typeface="Times New Roman" panose="02020603050405020304" pitchFamily="18" charset="0"/>
                    <a:cs typeface="Times New Roman" panose="02020603050405020304" pitchFamily="18" charset="0"/>
                  </a:rPr>
                  <a:t>; the slope is presumably small.</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applying the Newton’s second law of motion, the horizontal force components on the element are cancelled ;i.e.,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𝑇</m:t>
                    </m:r>
                    <m:func>
                      <m:funcPr>
                        <m:ctrlPr>
                          <a:rPr lang="en-US" sz="2400" b="0" i="1" smtClean="0">
                            <a:latin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cs typeface="Times New Roman" panose="02020603050405020304" pitchFamily="18" charset="0"/>
                          </a:rPr>
                          <m:t>cos</m:t>
                        </m:r>
                      </m:fName>
                      <m:e>
                        <m:d>
                          <m:dPr>
                            <m:ctrlPr>
                              <a:rPr lang="en-US" sz="2400" b="0" i="1" smtClean="0">
                                <a:latin typeface="Cambria Math" panose="02040503050406030204" pitchFamily="18" charset="0"/>
                                <a:cs typeface="Times New Roman" panose="02020603050405020304" pitchFamily="18" charset="0"/>
                              </a:rPr>
                            </m:ctrlPr>
                          </m:d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𝜃</m:t>
                            </m:r>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m:t>
                        </m:r>
                        <m:func>
                          <m:func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sz="2400" b="0" i="0" smtClean="0">
                                <a:latin typeface="Cambria Math" panose="02040503050406030204" pitchFamily="18" charset="0"/>
                                <a:ea typeface="Cambria Math" panose="02040503050406030204" pitchFamily="18" charset="0"/>
                                <a:cs typeface="Times New Roman" panose="02020603050405020304" pitchFamily="18" charset="0"/>
                              </a:rPr>
                              <m:t>cos</m:t>
                            </m:r>
                          </m:fName>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e>
                        </m:func>
                      </m:e>
                    </m:func>
                  </m:oMath>
                </a14:m>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the vertical force components results in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697"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61CFEB1-74F7-45A5-A566-20026EB2CC31}" type="slidenum">
              <a:rPr lang="en-US" smtClean="0"/>
              <a:t>9</a:t>
            </a:fld>
            <a:endParaRPr lang="en-US"/>
          </a:p>
        </p:txBody>
      </p:sp>
      <p:graphicFrame>
        <p:nvGraphicFramePr>
          <p:cNvPr id="8" name="Object 7">
            <a:extLst>
              <a:ext uri="{FF2B5EF4-FFF2-40B4-BE49-F238E27FC236}">
                <a16:creationId xmlns:a16="http://schemas.microsoft.com/office/drawing/2014/main" id="{02ABB5D1-6BD9-43C5-8EF5-8C9C94BDF871}"/>
              </a:ext>
            </a:extLst>
          </p:cNvPr>
          <p:cNvGraphicFramePr>
            <a:graphicFrameLocks noChangeAspect="1"/>
          </p:cNvGraphicFramePr>
          <p:nvPr>
            <p:extLst>
              <p:ext uri="{D42A27DB-BD31-4B8C-83A1-F6EECF244321}">
                <p14:modId xmlns:p14="http://schemas.microsoft.com/office/powerpoint/2010/main" val="2783801032"/>
              </p:ext>
            </p:extLst>
          </p:nvPr>
        </p:nvGraphicFramePr>
        <p:xfrm>
          <a:off x="4242391" y="4628534"/>
          <a:ext cx="3922804" cy="909819"/>
        </p:xfrm>
        <a:graphic>
          <a:graphicData uri="http://schemas.openxmlformats.org/presentationml/2006/ole">
            <mc:AlternateContent xmlns:mc="http://schemas.openxmlformats.org/markup-compatibility/2006">
              <mc:Choice xmlns:v="urn:schemas-microsoft-com:vml" Requires="v">
                <p:oleObj spid="_x0000_s2514" name="Equation" r:id="rId5" imgW="2082600" imgH="482400" progId="Equation.DSMT4">
                  <p:embed/>
                </p:oleObj>
              </mc:Choice>
              <mc:Fallback>
                <p:oleObj name="Equation" r:id="rId5" imgW="2082600" imgH="482400" progId="Equation.DSMT4">
                  <p:embed/>
                  <p:pic>
                    <p:nvPicPr>
                      <p:cNvPr id="5" name="Object 4"/>
                      <p:cNvPicPr/>
                      <p:nvPr/>
                    </p:nvPicPr>
                    <p:blipFill>
                      <a:blip r:embed="rId6"/>
                      <a:stretch>
                        <a:fillRect/>
                      </a:stretch>
                    </p:blipFill>
                    <p:spPr>
                      <a:xfrm>
                        <a:off x="4242391" y="4628534"/>
                        <a:ext cx="3922804" cy="909819"/>
                      </a:xfrm>
                      <a:prstGeom prst="rect">
                        <a:avLst/>
                      </a:prstGeom>
                    </p:spPr>
                  </p:pic>
                </p:oleObj>
              </mc:Fallback>
            </mc:AlternateContent>
          </a:graphicData>
        </a:graphic>
      </p:graphicFrame>
    </p:spTree>
    <p:extLst>
      <p:ext uri="{BB962C8B-B14F-4D97-AF65-F5344CB8AC3E}">
        <p14:creationId xmlns:p14="http://schemas.microsoft.com/office/powerpoint/2010/main" val="34541914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5258</TotalTime>
  <Words>4153</Words>
  <Application>Microsoft Office PowerPoint</Application>
  <PresentationFormat>Widescreen</PresentationFormat>
  <Paragraphs>380</Paragraphs>
  <Slides>44</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Times New Roman</vt:lpstr>
      <vt:lpstr>Retrospect</vt:lpstr>
      <vt:lpstr>Equation</vt:lpstr>
      <vt:lpstr>Transverse Wave Motion</vt:lpstr>
      <vt:lpstr>PowerPoint Presentation</vt:lpstr>
      <vt:lpstr>Velocities in wave motion</vt:lpstr>
      <vt:lpstr>PowerPoint Presentation</vt:lpstr>
      <vt:lpstr>PowerPoint Presentation</vt:lpstr>
      <vt:lpstr>PowerPoint Presentation</vt:lpstr>
      <vt:lpstr>The transverse wave equation on  a string</vt:lpstr>
      <vt:lpstr>Ideal string constraints</vt:lpstr>
      <vt:lpstr>How to obtain the wave equation </vt:lpstr>
      <vt:lpstr>The wave equation of a wave on a string</vt:lpstr>
      <vt:lpstr>Solution of the wave equation : travelling wave</vt:lpstr>
      <vt:lpstr>The wave velocity and the particle velocity</vt:lpstr>
      <vt:lpstr>PowerPoint Presentation</vt:lpstr>
      <vt:lpstr>Characteristic impedance</vt:lpstr>
      <vt:lpstr>Characteristic impedance of a string</vt:lpstr>
      <vt:lpstr>Characteristic impedance of a string (cont.)</vt:lpstr>
      <vt:lpstr>Reflection and transmission of wave on a string at a boundary</vt:lpstr>
      <vt:lpstr>Incident, reflected and transmitted waves</vt:lpstr>
      <vt:lpstr>Determination of the reflection and transmission amplitude coefficients</vt:lpstr>
      <vt:lpstr>Reflection and transmission coefficients</vt:lpstr>
      <vt:lpstr>Reflections of string at fixed end (Z = ) and at free end (Z = 0)</vt:lpstr>
      <vt:lpstr>PowerPoint Presentation</vt:lpstr>
      <vt:lpstr>How to obtain a reflected pulse</vt:lpstr>
      <vt:lpstr>PowerPoint Presentation</vt:lpstr>
      <vt:lpstr>PowerPoint Presentation</vt:lpstr>
      <vt:lpstr>Example 2 : triangle wave</vt:lpstr>
      <vt:lpstr>Solution</vt:lpstr>
      <vt:lpstr>Reflection and transmission of energy</vt:lpstr>
      <vt:lpstr>Derive the energy flow of a wave on a string</vt:lpstr>
      <vt:lpstr>Derive the energy flow of a wave on a string (cont.)</vt:lpstr>
      <vt:lpstr>Solution</vt:lpstr>
      <vt:lpstr>The conservation of  energy</vt:lpstr>
      <vt:lpstr>The reflected and transmitted intensity coefficients</vt:lpstr>
      <vt:lpstr>Example 3</vt:lpstr>
      <vt:lpstr>solution</vt:lpstr>
      <vt:lpstr>The matching of impedances</vt:lpstr>
      <vt:lpstr>The analysis of the matching impedances</vt:lpstr>
      <vt:lpstr>Conditions of impedance matching</vt:lpstr>
      <vt:lpstr>Standing waves on a string with fixed ends</vt:lpstr>
      <vt:lpstr>Derivation of the nth normal mode standing wave function </vt:lpstr>
      <vt:lpstr>Example 4</vt:lpstr>
      <vt:lpstr>Solution</vt:lpstr>
      <vt:lpstr>Homework #5</vt:lpstr>
      <vt:lpstr>PowerPoint Presentation</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Transverse Wave Motion</dc:title>
  <dc:creator>rachapak.chi@gmail.com</dc:creator>
  <cp:lastModifiedBy>rachapak.chi@gmail.com</cp:lastModifiedBy>
  <cp:revision>325</cp:revision>
  <dcterms:created xsi:type="dcterms:W3CDTF">2016-10-02T06:17:43Z</dcterms:created>
  <dcterms:modified xsi:type="dcterms:W3CDTF">2020-09-14T02:36:30Z</dcterms:modified>
</cp:coreProperties>
</file>